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4" r:id="rId4"/>
    <p:sldMasterId id="2147483656" r:id="rId5"/>
  </p:sldMasterIdLst>
  <p:notesMasterIdLst>
    <p:notesMasterId r:id="rId28"/>
  </p:notesMasterIdLst>
  <p:handoutMasterIdLst>
    <p:handoutMasterId r:id="rId29"/>
  </p:handoutMasterIdLst>
  <p:sldIdLst>
    <p:sldId id="256" r:id="rId6"/>
    <p:sldId id="258" r:id="rId7"/>
    <p:sldId id="273" r:id="rId8"/>
    <p:sldId id="259" r:id="rId9"/>
    <p:sldId id="260" r:id="rId10"/>
    <p:sldId id="261" r:id="rId11"/>
    <p:sldId id="263" r:id="rId12"/>
    <p:sldId id="271" r:id="rId13"/>
    <p:sldId id="276" r:id="rId14"/>
    <p:sldId id="262" r:id="rId15"/>
    <p:sldId id="277" r:id="rId16"/>
    <p:sldId id="264" r:id="rId17"/>
    <p:sldId id="269" r:id="rId18"/>
    <p:sldId id="265" r:id="rId19"/>
    <p:sldId id="278" r:id="rId20"/>
    <p:sldId id="275" r:id="rId21"/>
    <p:sldId id="267" r:id="rId22"/>
    <p:sldId id="279" r:id="rId23"/>
    <p:sldId id="270" r:id="rId24"/>
    <p:sldId id="280" r:id="rId25"/>
    <p:sldId id="266" r:id="rId26"/>
    <p:sldId id="268" r:id="rId27"/>
  </p:sldIdLst>
  <p:sldSz cx="9144000" cy="5143500" type="screen16x9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114">
          <p15:clr>
            <a:srgbClr val="A4A3A4"/>
          </p15:clr>
        </p15:guide>
        <p15:guide id="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BB725"/>
    <a:srgbClr val="009B13"/>
    <a:srgbClr val="003865"/>
    <a:srgbClr val="007A5D"/>
    <a:srgbClr val="009B77"/>
    <a:srgbClr val="C99313"/>
    <a:srgbClr val="AC7F10"/>
    <a:srgbClr val="C61C38"/>
    <a:srgbClr val="8D1429"/>
    <a:srgbClr val="98A4A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6A56E41-601F-4EB3-A514-ECB3282D9AAB}" v="2426" dt="2023-07-13T13:16:35.88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603" autoAdjust="0"/>
    <p:restoredTop sz="94626" autoAdjust="0"/>
  </p:normalViewPr>
  <p:slideViewPr>
    <p:cSldViewPr snapToGrid="0" showGuides="1">
      <p:cViewPr varScale="1">
        <p:scale>
          <a:sx n="85" d="100"/>
          <a:sy n="85" d="100"/>
        </p:scale>
        <p:origin x="306" y="84"/>
      </p:cViewPr>
      <p:guideLst>
        <p:guide orient="horz" pos="3114"/>
        <p:guide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 snapToGrid="0" showGuides="1">
      <p:cViewPr varScale="1">
        <p:scale>
          <a:sx n="84" d="100"/>
          <a:sy n="84" d="100"/>
        </p:scale>
        <p:origin x="-3768" y="-78"/>
      </p:cViewPr>
      <p:guideLst>
        <p:guide orient="horz" pos="2880"/>
        <p:guide pos="2160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microsoft.com/office/2015/10/relationships/revisionInfo" Target="revisionInfo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presProps" Target="presProps.xml"/><Relationship Id="rId8" Type="http://schemas.openxmlformats.org/officeDocument/2006/relationships/slide" Target="slides/slide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197D612-08D6-974C-94EA-CC6920C5E841}" type="doc">
      <dgm:prSet loTypeId="urn:microsoft.com/office/officeart/2005/8/layout/arrow5" loCatId="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de-DE"/>
        </a:p>
      </dgm:t>
    </dgm:pt>
    <dgm:pt modelId="{7E864642-249E-BC41-B0AB-CBA899D858C4}">
      <dgm:prSet phldrT="[Text]" custT="1"/>
      <dgm:spPr/>
      <dgm:t>
        <a:bodyPr/>
        <a:lstStyle/>
        <a:p>
          <a:pPr algn="ctr"/>
          <a:r>
            <a:rPr lang="de-DE" sz="1800" dirty="0"/>
            <a:t>Sehr geehrter Herr Prof. Koch, ich habe großes Interesse an Ihrer Forschung….</a:t>
          </a:r>
        </a:p>
      </dgm:t>
    </dgm:pt>
    <dgm:pt modelId="{AA3A775D-06BC-4649-AAE4-A8161B6BF3C0}" type="parTrans" cxnId="{13A2B3E4-FDCF-B744-A8B2-3CE0405EF581}">
      <dgm:prSet/>
      <dgm:spPr/>
      <dgm:t>
        <a:bodyPr/>
        <a:lstStyle/>
        <a:p>
          <a:endParaRPr lang="de-DE"/>
        </a:p>
      </dgm:t>
    </dgm:pt>
    <dgm:pt modelId="{9F854393-004B-4946-A36E-378E6DE5009E}" type="sibTrans" cxnId="{13A2B3E4-FDCF-B744-A8B2-3CE0405EF581}">
      <dgm:prSet/>
      <dgm:spPr/>
      <dgm:t>
        <a:bodyPr/>
        <a:lstStyle/>
        <a:p>
          <a:endParaRPr lang="de-DE"/>
        </a:p>
      </dgm:t>
    </dgm:pt>
    <dgm:pt modelId="{B7ECAE1F-6A6A-804C-A622-15E9B85AEA0B}">
      <dgm:prSet phldrT="[Text]" custT="1"/>
      <dgm:spPr>
        <a:solidFill>
          <a:srgbClr val="FF0000"/>
        </a:solidFill>
      </dgm:spPr>
      <dgm:t>
        <a:bodyPr/>
        <a:lstStyle/>
        <a:p>
          <a:r>
            <a:rPr lang="de-DE" sz="1800" dirty="0"/>
            <a:t>Servus Herr Koch, wie sieht‘s aus mit BA?!</a:t>
          </a:r>
        </a:p>
      </dgm:t>
    </dgm:pt>
    <dgm:pt modelId="{49D08801-9650-7745-A4A8-E07F8EC19875}" type="parTrans" cxnId="{EA727E20-E0EB-D144-85CA-887E36996974}">
      <dgm:prSet/>
      <dgm:spPr/>
      <dgm:t>
        <a:bodyPr/>
        <a:lstStyle/>
        <a:p>
          <a:endParaRPr lang="de-DE"/>
        </a:p>
      </dgm:t>
    </dgm:pt>
    <dgm:pt modelId="{D2B63820-108D-8144-BE65-AE170428B0B3}" type="sibTrans" cxnId="{EA727E20-E0EB-D144-85CA-887E36996974}">
      <dgm:prSet/>
      <dgm:spPr/>
      <dgm:t>
        <a:bodyPr/>
        <a:lstStyle/>
        <a:p>
          <a:endParaRPr lang="de-DE"/>
        </a:p>
      </dgm:t>
    </dgm:pt>
    <dgm:pt modelId="{D3B5DEED-2978-5141-99D3-9402758FAB8C}" type="pres">
      <dgm:prSet presAssocID="{7197D612-08D6-974C-94EA-CC6920C5E841}" presName="diagram" presStyleCnt="0">
        <dgm:presLayoutVars>
          <dgm:dir/>
          <dgm:resizeHandles val="exact"/>
        </dgm:presLayoutVars>
      </dgm:prSet>
      <dgm:spPr/>
    </dgm:pt>
    <dgm:pt modelId="{187FC132-10DB-154C-A658-58CB5375D516}" type="pres">
      <dgm:prSet presAssocID="{7E864642-249E-BC41-B0AB-CBA899D858C4}" presName="arrow" presStyleLbl="node1" presStyleIdx="0" presStyleCnt="2" custScaleX="119169" custScaleY="100273" custRadScaleRad="100370" custRadScaleInc="-942">
        <dgm:presLayoutVars>
          <dgm:bulletEnabled val="1"/>
        </dgm:presLayoutVars>
      </dgm:prSet>
      <dgm:spPr/>
    </dgm:pt>
    <dgm:pt modelId="{321B6797-42F2-6044-89A7-38237DAD7F66}" type="pres">
      <dgm:prSet presAssocID="{B7ECAE1F-6A6A-804C-A622-15E9B85AEA0B}" presName="arrow" presStyleLbl="node1" presStyleIdx="1" presStyleCnt="2" custScaleX="119169" custScaleY="100075">
        <dgm:presLayoutVars>
          <dgm:bulletEnabled val="1"/>
        </dgm:presLayoutVars>
      </dgm:prSet>
      <dgm:spPr/>
    </dgm:pt>
  </dgm:ptLst>
  <dgm:cxnLst>
    <dgm:cxn modelId="{B86C1617-62A8-1C48-B42B-F862F3617F0F}" type="presOf" srcId="{7E864642-249E-BC41-B0AB-CBA899D858C4}" destId="{187FC132-10DB-154C-A658-58CB5375D516}" srcOrd="0" destOrd="0" presId="urn:microsoft.com/office/officeart/2005/8/layout/arrow5"/>
    <dgm:cxn modelId="{EA727E20-E0EB-D144-85CA-887E36996974}" srcId="{7197D612-08D6-974C-94EA-CC6920C5E841}" destId="{B7ECAE1F-6A6A-804C-A622-15E9B85AEA0B}" srcOrd="1" destOrd="0" parTransId="{49D08801-9650-7745-A4A8-E07F8EC19875}" sibTransId="{D2B63820-108D-8144-BE65-AE170428B0B3}"/>
    <dgm:cxn modelId="{69E11054-B143-B846-BAF1-057C51584FC8}" type="presOf" srcId="{7197D612-08D6-974C-94EA-CC6920C5E841}" destId="{D3B5DEED-2978-5141-99D3-9402758FAB8C}" srcOrd="0" destOrd="0" presId="urn:microsoft.com/office/officeart/2005/8/layout/arrow5"/>
    <dgm:cxn modelId="{54E3CEB3-25AA-4448-BE16-FB817E5964DF}" type="presOf" srcId="{B7ECAE1F-6A6A-804C-A622-15E9B85AEA0B}" destId="{321B6797-42F2-6044-89A7-38237DAD7F66}" srcOrd="0" destOrd="0" presId="urn:microsoft.com/office/officeart/2005/8/layout/arrow5"/>
    <dgm:cxn modelId="{13A2B3E4-FDCF-B744-A8B2-3CE0405EF581}" srcId="{7197D612-08D6-974C-94EA-CC6920C5E841}" destId="{7E864642-249E-BC41-B0AB-CBA899D858C4}" srcOrd="0" destOrd="0" parTransId="{AA3A775D-06BC-4649-AAE4-A8161B6BF3C0}" sibTransId="{9F854393-004B-4946-A36E-378E6DE5009E}"/>
    <dgm:cxn modelId="{A9D7A44D-4847-524A-8FF9-4FB7D3631BA0}" type="presParOf" srcId="{D3B5DEED-2978-5141-99D3-9402758FAB8C}" destId="{187FC132-10DB-154C-A658-58CB5375D516}" srcOrd="0" destOrd="0" presId="urn:microsoft.com/office/officeart/2005/8/layout/arrow5"/>
    <dgm:cxn modelId="{A3BBFCD9-D620-6F4B-BC3E-308C39C333B3}" type="presParOf" srcId="{D3B5DEED-2978-5141-99D3-9402758FAB8C}" destId="{321B6797-42F2-6044-89A7-38237DAD7F66}" srcOrd="1" destOrd="0" presId="urn:microsoft.com/office/officeart/2005/8/layout/arrow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87FC132-10DB-154C-A658-58CB5375D516}">
      <dsp:nvSpPr>
        <dsp:cNvPr id="0" name=""/>
        <dsp:cNvSpPr/>
      </dsp:nvSpPr>
      <dsp:spPr>
        <a:xfrm rot="16200000">
          <a:off x="-236593" y="904"/>
          <a:ext cx="2955525" cy="2486883"/>
        </a:xfrm>
        <a:prstGeom prst="downArrow">
          <a:avLst>
            <a:gd name="adj1" fmla="val 50000"/>
            <a:gd name="adj2" fmla="val 35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kern="1200" dirty="0"/>
            <a:t>Sehr geehrter Herr Prof. Koch, ich habe großes Interesse an Ihrer Forschung….</a:t>
          </a:r>
        </a:p>
      </dsp:txBody>
      <dsp:txXfrm rot="5400000">
        <a:off x="-2271" y="505463"/>
        <a:ext cx="2051678" cy="1477763"/>
      </dsp:txXfrm>
    </dsp:sp>
    <dsp:sp modelId="{321B6797-42F2-6044-89A7-38237DAD7F66}">
      <dsp:nvSpPr>
        <dsp:cNvPr id="0" name=""/>
        <dsp:cNvSpPr/>
      </dsp:nvSpPr>
      <dsp:spPr>
        <a:xfrm rot="5400000">
          <a:off x="2411644" y="3360"/>
          <a:ext cx="2955525" cy="2481972"/>
        </a:xfrm>
        <a:prstGeom prst="downArrow">
          <a:avLst>
            <a:gd name="adj1" fmla="val 50000"/>
            <a:gd name="adj2" fmla="val 35000"/>
          </a:avLst>
        </a:prstGeom>
        <a:solidFill>
          <a:srgbClr val="FF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kern="1200" dirty="0"/>
            <a:t>Servus Herr Koch, wie sieht‘s aus mit BA?!</a:t>
          </a:r>
        </a:p>
      </dsp:txBody>
      <dsp:txXfrm rot="-5400000">
        <a:off x="3082766" y="505465"/>
        <a:ext cx="2047627" cy="147776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5">
  <dgm:title val=""/>
  <dgm:desc val=""/>
  <dgm:catLst>
    <dgm:cat type="relationship" pri="6000"/>
    <dgm:cat type="process" pri="3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ch" ptType="node" func="cnt" op="equ" val="2">
        <dgm:choose name="Name2">
          <dgm:if name="Name3" func="var" arg="dir" op="equ" val="norm">
            <dgm:alg type="cycle">
              <dgm:param type="rotPath" val="alongPath"/>
              <dgm:param type="stAng" val="270"/>
            </dgm:alg>
          </dgm:if>
          <dgm:else name="Name4">
            <dgm:alg type="cycle">
              <dgm:param type="rotPath" val="alongPath"/>
              <dgm:param type="stAng" val="90"/>
              <dgm:param type="spanAng" val="-360"/>
            </dgm:alg>
          </dgm:else>
        </dgm:choose>
      </dgm:if>
      <dgm:else name="Name5">
        <dgm:choose name="Name6">
          <dgm:if name="Name7" func="var" arg="dir" op="equ" val="norm">
            <dgm:alg type="cycle">
              <dgm:param type="rotPath" val="alongPath"/>
            </dgm:alg>
          </dgm:if>
          <dgm:else name="Name8">
            <dgm:alg type="cycle">
              <dgm:param type="rotPath" val="alongPath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lte" val="2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0.1"/>
          <dgm:constr type="sibSp" refType="h" op="lte" fact="0.1"/>
          <dgm:constr type="diam" refType="w" refFor="ch" refPtType="node" op="equ" fact="1.1"/>
        </dgm:constrLst>
      </dgm:if>
      <dgm:if name="Name11" axis="ch" ptType="node" func="cnt" op="equ" val="5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2"/>
          <dgm:constr type="sibSp" refType="h" op="lte" fact="0.1"/>
        </dgm:constrLst>
      </dgm:if>
      <dgm:if name="Name12" axis="ch" ptType="node" func="cnt" op="equ" val="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3" axis="ch" ptType="node" func="cnt" op="equ" val="7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4" axis="ch" ptType="node" func="cnt" op="equ" val="8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/>
          <dgm:constr type="sibSp" refType="h" op="lte" fact="0.1"/>
        </dgm:constrLst>
      </dgm:if>
      <dgm:if name="Name15" axis="ch" ptType="node" func="cnt" op="gte" val="9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else name="Name1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35"/>
        </dgm:constrLst>
      </dgm:else>
    </dgm:choose>
    <dgm:ruleLst/>
    <dgm:forEach name="Name17" axis="ch" ptType="node">
      <dgm:layoutNode name="arrow">
        <dgm:varLst>
          <dgm:bulletEnabled val="1"/>
        </dgm:varLst>
        <dgm:alg type="tx"/>
        <dgm:shape xmlns:r="http://schemas.openxmlformats.org/officeDocument/2006/relationships" type="downArrow" r:blip="">
          <dgm:adjLst>
            <dgm:adj idx="2" val="0.35"/>
          </dgm:adjLst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9004BC-B0E3-4208-A222-418A4F529526}" type="datetimeFigureOut">
              <a:rPr lang="de-DE" smtClean="0"/>
              <a:pPr/>
              <a:t>13.07.2023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E8CCCE-5D86-4F2C-A810-6EA86A7CE748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1D818D-C606-4ACC-B471-870C5A9C4C11}" type="datetimeFigureOut">
              <a:rPr lang="de-DE" smtClean="0"/>
              <a:pPr/>
              <a:t>13.07.2023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A32A09-A8F9-4844-A50B-996B9FD8E092}" type="slidenum">
              <a:rPr lang="de-DE" smtClean="0"/>
              <a:pPr/>
              <a:t>‹#›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A32A09-A8F9-4844-A50B-996B9FD8E092}" type="slidenum">
              <a:rPr lang="de-DE" smtClean="0"/>
              <a:pPr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15921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A32A09-A8F9-4844-A50B-996B9FD8E092}" type="slidenum">
              <a:rPr lang="de-DE" smtClean="0"/>
              <a:pPr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099620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A32A09-A8F9-4844-A50B-996B9FD8E092}" type="slidenum">
              <a:rPr lang="de-DE" smtClean="0"/>
              <a:pPr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739841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A32A09-A8F9-4844-A50B-996B9FD8E092}" type="slidenum">
              <a:rPr lang="de-DE" smtClean="0"/>
              <a:pPr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269766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master mit Sieg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 userDrawn="1"/>
        </p:nvSpPr>
        <p:spPr>
          <a:xfrm>
            <a:off x="212400" y="1986682"/>
            <a:ext cx="8934400" cy="2950419"/>
          </a:xfrm>
          <a:prstGeom prst="rect">
            <a:avLst/>
          </a:prstGeom>
          <a:solidFill>
            <a:srgbClr val="009B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Rechteck 7"/>
          <p:cNvSpPr/>
          <p:nvPr userDrawn="1"/>
        </p:nvSpPr>
        <p:spPr>
          <a:xfrm>
            <a:off x="212400" y="986040"/>
            <a:ext cx="8934400" cy="976109"/>
          </a:xfrm>
          <a:prstGeom prst="rect">
            <a:avLst/>
          </a:prstGeom>
          <a:solidFill>
            <a:srgbClr val="009B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9" name="Grafik 8" descr="FAU-Siegel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6794156" y="2543265"/>
            <a:ext cx="2350844" cy="2390774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96000" y="1047751"/>
            <a:ext cx="8568000" cy="43575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2800"/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396000" y="1489898"/>
            <a:ext cx="8568000" cy="46039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lnSpc>
                <a:spcPts val="3200"/>
              </a:lnSpc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Formatvorlage des Untertitelmasters durch Klicken bearbeiten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master eigenes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 userDrawn="1"/>
        </p:nvSpPr>
        <p:spPr>
          <a:xfrm>
            <a:off x="212400" y="1986682"/>
            <a:ext cx="8934400" cy="2950419"/>
          </a:xfrm>
          <a:prstGeom prst="rect">
            <a:avLst/>
          </a:prstGeom>
          <a:solidFill>
            <a:srgbClr val="009B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Rechteck 7"/>
          <p:cNvSpPr/>
          <p:nvPr userDrawn="1"/>
        </p:nvSpPr>
        <p:spPr>
          <a:xfrm>
            <a:off x="212400" y="986040"/>
            <a:ext cx="8934400" cy="976109"/>
          </a:xfrm>
          <a:prstGeom prst="rect">
            <a:avLst/>
          </a:prstGeom>
          <a:solidFill>
            <a:srgbClr val="009B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96000" y="1047751"/>
            <a:ext cx="8568000" cy="43575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2800"/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396000" y="1489898"/>
            <a:ext cx="8568000" cy="46039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lnSpc>
                <a:spcPts val="3200"/>
              </a:lnSpc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Formatvorlage des Untertitelmasters durch Klicken bearbeiten</a:t>
            </a:r>
          </a:p>
        </p:txBody>
      </p:sp>
      <p:sp>
        <p:nvSpPr>
          <p:cNvPr id="6" name="Textplatzhalter 10"/>
          <p:cNvSpPr txBox="1">
            <a:spLocks/>
          </p:cNvSpPr>
          <p:nvPr userDrawn="1"/>
        </p:nvSpPr>
        <p:spPr>
          <a:xfrm>
            <a:off x="7295606" y="4232956"/>
            <a:ext cx="1426482" cy="473075"/>
          </a:xfrm>
          <a:prstGeom prst="rect">
            <a:avLst/>
          </a:prstGeom>
          <a:solidFill>
            <a:srgbClr val="007A5D"/>
          </a:solidFill>
        </p:spPr>
        <p:txBody>
          <a:bodyPr/>
          <a:lstStyle>
            <a:lvl1pPr>
              <a:defRPr sz="1200"/>
            </a:lvl1pPr>
            <a:lvl2pPr marL="0" algn="ctr">
              <a:spcBef>
                <a:spcPts val="0"/>
              </a:spcBef>
              <a:buNone/>
              <a:defRPr baseline="0"/>
            </a:lvl2pPr>
          </a:lstStyle>
          <a:p>
            <a:pPr marL="0" marR="0" lvl="1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Logo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master mit Bild(er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10"/>
          <p:cNvSpPr>
            <a:spLocks noGrp="1"/>
          </p:cNvSpPr>
          <p:nvPr>
            <p:ph type="pic" sz="quarter" idx="10"/>
          </p:nvPr>
        </p:nvSpPr>
        <p:spPr>
          <a:xfrm>
            <a:off x="208800" y="1983581"/>
            <a:ext cx="8935200" cy="2952000"/>
          </a:xfrm>
          <a:prstGeom prst="rect">
            <a:avLst/>
          </a:prstGeom>
        </p:spPr>
        <p:txBody>
          <a:bodyPr/>
          <a:lstStyle/>
          <a:p>
            <a:endParaRPr lang="de-DE" dirty="0"/>
          </a:p>
        </p:txBody>
      </p:sp>
      <p:sp>
        <p:nvSpPr>
          <p:cNvPr id="8" name="Rechteck 7"/>
          <p:cNvSpPr/>
          <p:nvPr userDrawn="1"/>
        </p:nvSpPr>
        <p:spPr>
          <a:xfrm>
            <a:off x="212400" y="986040"/>
            <a:ext cx="8934400" cy="976109"/>
          </a:xfrm>
          <a:prstGeom prst="rect">
            <a:avLst/>
          </a:prstGeom>
          <a:solidFill>
            <a:srgbClr val="009B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81600" y="1047751"/>
            <a:ext cx="8568000" cy="39600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2800"/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395999" y="1489898"/>
            <a:ext cx="8568000" cy="46039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lnSpc>
                <a:spcPts val="3200"/>
              </a:lnSpc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Formatvorlage des Untertitelmasters durch Klicken bearbeiten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master mit größerem Raum für Titel + Sieg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 userDrawn="1"/>
        </p:nvSpPr>
        <p:spPr>
          <a:xfrm>
            <a:off x="212400" y="2986088"/>
            <a:ext cx="8932069" cy="1951013"/>
          </a:xfrm>
          <a:prstGeom prst="rect">
            <a:avLst/>
          </a:prstGeom>
          <a:solidFill>
            <a:srgbClr val="009B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Rechteck 4"/>
          <p:cNvSpPr/>
          <p:nvPr userDrawn="1"/>
        </p:nvSpPr>
        <p:spPr>
          <a:xfrm>
            <a:off x="212400" y="986040"/>
            <a:ext cx="8935200" cy="1971473"/>
          </a:xfrm>
          <a:prstGeom prst="rect">
            <a:avLst/>
          </a:prstGeom>
          <a:solidFill>
            <a:srgbClr val="009B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6" name="Grafik 5" descr="FAU-Siegel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855264" y="3609975"/>
            <a:ext cx="1294926" cy="1316921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81599" y="1047750"/>
            <a:ext cx="8576963" cy="934516"/>
          </a:xfrm>
          <a:prstGeom prst="rect">
            <a:avLst/>
          </a:prstGeom>
        </p:spPr>
        <p:txBody>
          <a:bodyPr lIns="0" tIns="0" rIns="0" bIns="0"/>
          <a:lstStyle>
            <a:lvl1pPr>
              <a:defRPr sz="2800"/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379832" y="2014237"/>
            <a:ext cx="8591519" cy="85685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lnSpc>
                <a:spcPts val="3200"/>
              </a:lnSpc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Formatvorlage des Untertitelmasters durch Klicken bearbeiten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maste rmit größerem Raum für Titel +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 userDrawn="1"/>
        </p:nvSpPr>
        <p:spPr>
          <a:xfrm>
            <a:off x="212400" y="2986088"/>
            <a:ext cx="8932069" cy="1951013"/>
          </a:xfrm>
          <a:prstGeom prst="rect">
            <a:avLst/>
          </a:prstGeom>
          <a:solidFill>
            <a:srgbClr val="009B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Rechteck 4"/>
          <p:cNvSpPr/>
          <p:nvPr userDrawn="1"/>
        </p:nvSpPr>
        <p:spPr>
          <a:xfrm>
            <a:off x="212400" y="986040"/>
            <a:ext cx="8935200" cy="1971473"/>
          </a:xfrm>
          <a:prstGeom prst="rect">
            <a:avLst/>
          </a:prstGeom>
          <a:solidFill>
            <a:srgbClr val="009B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81599" y="1047750"/>
            <a:ext cx="8576963" cy="934516"/>
          </a:xfrm>
          <a:prstGeom prst="rect">
            <a:avLst/>
          </a:prstGeom>
        </p:spPr>
        <p:txBody>
          <a:bodyPr lIns="0" tIns="0" rIns="0" bIns="0"/>
          <a:lstStyle>
            <a:lvl1pPr>
              <a:defRPr sz="2800"/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379832" y="2014237"/>
            <a:ext cx="8591519" cy="85685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lnSpc>
                <a:spcPts val="3200"/>
              </a:lnSpc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Formatvorlage des Untertitelmasters durch Klicken bearbeiten</a:t>
            </a:r>
          </a:p>
        </p:txBody>
      </p:sp>
      <p:sp>
        <p:nvSpPr>
          <p:cNvPr id="7" name="Textplatzhalter 10"/>
          <p:cNvSpPr txBox="1">
            <a:spLocks/>
          </p:cNvSpPr>
          <p:nvPr userDrawn="1"/>
        </p:nvSpPr>
        <p:spPr>
          <a:xfrm>
            <a:off x="7287139" y="4224489"/>
            <a:ext cx="1426482" cy="473075"/>
          </a:xfrm>
          <a:prstGeom prst="rect">
            <a:avLst/>
          </a:prstGeom>
          <a:solidFill>
            <a:srgbClr val="007A5D"/>
          </a:solidFill>
        </p:spPr>
        <p:txBody>
          <a:bodyPr/>
          <a:lstStyle>
            <a:lvl1pPr>
              <a:defRPr sz="1200"/>
            </a:lvl1pPr>
            <a:lvl2pPr marL="0" algn="ctr">
              <a:spcBef>
                <a:spcPts val="0"/>
              </a:spcBef>
              <a:buNone/>
              <a:defRPr baseline="0"/>
            </a:lvl2pPr>
          </a:lstStyle>
          <a:p>
            <a:pPr marL="0" marR="0" lvl="1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Logo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master mit größerem Raum für Titel und Bild(ern)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 userDrawn="1"/>
        </p:nvSpPr>
        <p:spPr>
          <a:xfrm>
            <a:off x="212400" y="986040"/>
            <a:ext cx="8935200" cy="1971473"/>
          </a:xfrm>
          <a:prstGeom prst="rect">
            <a:avLst/>
          </a:prstGeom>
          <a:solidFill>
            <a:srgbClr val="009B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96000" y="1047750"/>
            <a:ext cx="8568000" cy="934516"/>
          </a:xfrm>
          <a:prstGeom prst="rect">
            <a:avLst/>
          </a:prstGeom>
        </p:spPr>
        <p:txBody>
          <a:bodyPr lIns="0" tIns="0" rIns="0" bIns="0"/>
          <a:lstStyle>
            <a:lvl1pPr>
              <a:defRPr sz="2800"/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396000" y="2014237"/>
            <a:ext cx="8568000" cy="85685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lnSpc>
                <a:spcPts val="3200"/>
              </a:lnSpc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Formatvorlage des Untertitelmasters durch Klicken bearbeiten</a:t>
            </a:r>
          </a:p>
        </p:txBody>
      </p:sp>
      <p:sp>
        <p:nvSpPr>
          <p:cNvPr id="8" name="Bildplatzhalter 7"/>
          <p:cNvSpPr>
            <a:spLocks noGrp="1"/>
          </p:cNvSpPr>
          <p:nvPr>
            <p:ph type="pic" sz="quarter" idx="10"/>
          </p:nvPr>
        </p:nvSpPr>
        <p:spPr>
          <a:xfrm>
            <a:off x="212400" y="2988000"/>
            <a:ext cx="8931600" cy="1951200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FAU TeTitelmaster mit sehr großem Raum für Titel und Sieg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/>
          <p:cNvSpPr/>
          <p:nvPr userDrawn="1"/>
        </p:nvSpPr>
        <p:spPr>
          <a:xfrm>
            <a:off x="212400" y="986039"/>
            <a:ext cx="8934400" cy="3952673"/>
          </a:xfrm>
          <a:prstGeom prst="rect">
            <a:avLst/>
          </a:prstGeom>
          <a:solidFill>
            <a:srgbClr val="009B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10" name="Grafik 9" descr="FAU-Siegel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855264" y="3609975"/>
            <a:ext cx="1294926" cy="1316921"/>
          </a:xfrm>
          <a:prstGeom prst="rect">
            <a:avLst/>
          </a:prstGeom>
        </p:spPr>
      </p:pic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381599" y="2864694"/>
            <a:ext cx="8589751" cy="198226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ts val="3200"/>
              </a:lnSpc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Formatvorlage des Untertitelmasters durch Klicken bearbeiten</a:t>
            </a:r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96000" y="1047751"/>
            <a:ext cx="8568000" cy="172742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sz="2800"/>
            </a:lvl1pPr>
          </a:lstStyle>
          <a:p>
            <a:r>
              <a:rPr lang="de-DE" dirty="0"/>
              <a:t>Titelmasterformat durch Klicken bearbeiten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sse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nhaltsplatzhalter 6"/>
          <p:cNvSpPr>
            <a:spLocks noGrp="1"/>
          </p:cNvSpPr>
          <p:nvPr>
            <p:ph sz="quarter" idx="13"/>
          </p:nvPr>
        </p:nvSpPr>
        <p:spPr>
          <a:xfrm>
            <a:off x="396000" y="684000"/>
            <a:ext cx="8504559" cy="413078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540000" indent="-540000">
              <a:defRPr/>
            </a:lvl1pPr>
            <a:lvl2pPr marL="1080000" indent="-540000">
              <a:buFontTx/>
              <a:buNone/>
              <a:defRPr/>
            </a:lvl2pPr>
            <a:lvl3pPr marL="1620000" indent="-540000">
              <a:buFontTx/>
              <a:buNone/>
              <a:defRPr/>
            </a:lvl3pPr>
            <a:lvl4pPr>
              <a:buFontTx/>
              <a:buNone/>
              <a:defRPr/>
            </a:lvl4pPr>
          </a:lstStyle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  <p:sp>
        <p:nvSpPr>
          <p:cNvPr id="16" name="Datumsplatzhalter 15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AE39804D-FBCA-462E-A8F4-7949458AD684}" type="datetime1">
              <a:rPr lang="de-DE" smtClean="0"/>
              <a:pPr/>
              <a:t>13.07.2023</a:t>
            </a:fld>
            <a:endParaRPr lang="de-DE" dirty="0"/>
          </a:p>
        </p:txBody>
      </p:sp>
      <p:sp>
        <p:nvSpPr>
          <p:cNvPr id="17" name="Foliennummernplatzhalter 1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759437E-DD65-47AE-A718-65B9481C0A9E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18" name="Fußzeilenplatzhalter 17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de-DE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sseite mi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nhaltsplatzhalter 6"/>
          <p:cNvSpPr>
            <a:spLocks noGrp="1"/>
          </p:cNvSpPr>
          <p:nvPr>
            <p:ph sz="quarter" idx="13"/>
          </p:nvPr>
        </p:nvSpPr>
        <p:spPr>
          <a:xfrm>
            <a:off x="396000" y="684000"/>
            <a:ext cx="8504559" cy="413078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540000" indent="-540000">
              <a:defRPr/>
            </a:lvl1pPr>
            <a:lvl2pPr marL="1080000" indent="-540000">
              <a:buFontTx/>
              <a:buNone/>
              <a:defRPr/>
            </a:lvl2pPr>
            <a:lvl3pPr marL="1620000" indent="-540000">
              <a:buFontTx/>
              <a:buNone/>
              <a:defRPr/>
            </a:lvl3pPr>
            <a:lvl4pPr>
              <a:buFontTx/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4"/>
            <a:endParaRPr lang="de-DE" dirty="0"/>
          </a:p>
        </p:txBody>
      </p:sp>
      <p:sp>
        <p:nvSpPr>
          <p:cNvPr id="8" name="Textplatzhalter 10"/>
          <p:cNvSpPr txBox="1">
            <a:spLocks/>
          </p:cNvSpPr>
          <p:nvPr userDrawn="1"/>
        </p:nvSpPr>
        <p:spPr>
          <a:xfrm>
            <a:off x="7287139" y="4224489"/>
            <a:ext cx="1426482" cy="473075"/>
          </a:xfrm>
          <a:prstGeom prst="rect">
            <a:avLst/>
          </a:prstGeom>
          <a:solidFill>
            <a:srgbClr val="007A5D"/>
          </a:solidFill>
        </p:spPr>
        <p:txBody>
          <a:bodyPr/>
          <a:lstStyle>
            <a:lvl1pPr>
              <a:defRPr sz="1200"/>
            </a:lvl1pPr>
            <a:lvl2pPr marL="0" algn="ctr">
              <a:spcBef>
                <a:spcPts val="0"/>
              </a:spcBef>
              <a:buNone/>
              <a:defRPr baseline="0"/>
            </a:lvl2pPr>
          </a:lstStyle>
          <a:p>
            <a:pPr marL="0" marR="0" lvl="1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Logo</a:t>
            </a:r>
          </a:p>
        </p:txBody>
      </p:sp>
      <p:sp>
        <p:nvSpPr>
          <p:cNvPr id="17" name="Datumsplatzhalter 16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E1ABB0F2-5445-40F4-9FDC-11DCE2BB7A18}" type="datetime1">
              <a:rPr lang="de-DE" smtClean="0"/>
              <a:pPr/>
              <a:t>13.07.2023</a:t>
            </a:fld>
            <a:endParaRPr lang="de-DE" dirty="0"/>
          </a:p>
        </p:txBody>
      </p:sp>
      <p:sp>
        <p:nvSpPr>
          <p:cNvPr id="18" name="Foliennummernplatzhalter 17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759437E-DD65-47AE-A718-65B9481C0A9E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19" name="Fußzeilenplatzhalter 18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de-DE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emf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Rechteck 55"/>
          <p:cNvSpPr/>
          <p:nvPr userDrawn="1"/>
        </p:nvSpPr>
        <p:spPr>
          <a:xfrm>
            <a:off x="0" y="987573"/>
            <a:ext cx="194400" cy="972195"/>
          </a:xfrm>
          <a:prstGeom prst="rect">
            <a:avLst/>
          </a:prstGeom>
          <a:solidFill>
            <a:srgbClr val="009B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7" name="Rechteck 56"/>
          <p:cNvSpPr/>
          <p:nvPr userDrawn="1"/>
        </p:nvSpPr>
        <p:spPr>
          <a:xfrm>
            <a:off x="-1" y="1984722"/>
            <a:ext cx="194400" cy="972000"/>
          </a:xfrm>
          <a:prstGeom prst="rect">
            <a:avLst/>
          </a:prstGeom>
          <a:solidFill>
            <a:srgbClr val="0038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7" name="Grafik 6" descr="Logo_Nat-Fak_DinA5_RGB.emf"/>
          <p:cNvPicPr>
            <a:picLocks noChangeAspect="1"/>
          </p:cNvPicPr>
          <p:nvPr userDrawn="1"/>
        </p:nvPicPr>
        <p:blipFill>
          <a:blip r:embed="rId9" cstate="print"/>
          <a:stretch>
            <a:fillRect/>
          </a:stretch>
        </p:blipFill>
        <p:spPr>
          <a:xfrm>
            <a:off x="7026568" y="185821"/>
            <a:ext cx="1810251" cy="528083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62" r:id="rId2"/>
    <p:sldLayoutId id="2147483659" r:id="rId3"/>
    <p:sldLayoutId id="2147483658" r:id="rId4"/>
    <p:sldLayoutId id="2147483663" r:id="rId5"/>
    <p:sldLayoutId id="2147483660" r:id="rId6"/>
    <p:sldLayoutId id="2147483661" r:id="rId7"/>
  </p:sldLayoutIdLst>
  <p:hf hdr="0"/>
  <p:txStyles>
    <p:titleStyle>
      <a:lvl1pPr algn="l" defTabSz="914400" rtl="0" eaLnBrk="1" latinLnBrk="0" hangingPunct="1">
        <a:lnSpc>
          <a:spcPts val="3200"/>
        </a:lnSpc>
        <a:spcBef>
          <a:spcPct val="0"/>
        </a:spcBef>
        <a:buNone/>
        <a:defRPr sz="32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914400" rtl="0" eaLnBrk="1" latinLnBrk="0" hangingPunct="1">
        <a:spcBef>
          <a:spcPct val="20000"/>
        </a:spcBef>
        <a:buFont typeface="+mj-lt"/>
        <a:buAutoNum type="arabicPeriod"/>
        <a:defRPr sz="24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hteck 59"/>
          <p:cNvSpPr/>
          <p:nvPr userDrawn="1"/>
        </p:nvSpPr>
        <p:spPr>
          <a:xfrm>
            <a:off x="1" y="1489250"/>
            <a:ext cx="178593" cy="482425"/>
          </a:xfrm>
          <a:prstGeom prst="rect">
            <a:avLst/>
          </a:prstGeom>
          <a:solidFill>
            <a:srgbClr val="0038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1" name="Rechteck 60"/>
          <p:cNvSpPr/>
          <p:nvPr userDrawn="1"/>
        </p:nvSpPr>
        <p:spPr>
          <a:xfrm>
            <a:off x="0" y="982043"/>
            <a:ext cx="178593" cy="482425"/>
          </a:xfrm>
          <a:prstGeom prst="rect">
            <a:avLst/>
          </a:prstGeom>
          <a:solidFill>
            <a:srgbClr val="009B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9" name="Freihandform 108"/>
          <p:cNvSpPr/>
          <p:nvPr userDrawn="1"/>
        </p:nvSpPr>
        <p:spPr>
          <a:xfrm>
            <a:off x="204789" y="493041"/>
            <a:ext cx="8941448" cy="4443289"/>
          </a:xfrm>
          <a:custGeom>
            <a:avLst/>
            <a:gdLst>
              <a:gd name="connsiteX0" fmla="*/ 719137 w 723900"/>
              <a:gd name="connsiteY0" fmla="*/ 0 h 721519"/>
              <a:gd name="connsiteX1" fmla="*/ 0 w 723900"/>
              <a:gd name="connsiteY1" fmla="*/ 0 h 721519"/>
              <a:gd name="connsiteX2" fmla="*/ 0 w 723900"/>
              <a:gd name="connsiteY2" fmla="*/ 721519 h 721519"/>
              <a:gd name="connsiteX3" fmla="*/ 723900 w 723900"/>
              <a:gd name="connsiteY3" fmla="*/ 721519 h 721519"/>
              <a:gd name="connsiteX4" fmla="*/ 685800 w 723900"/>
              <a:gd name="connsiteY4" fmla="*/ 721519 h 721519"/>
              <a:gd name="connsiteX0" fmla="*/ 723719 w 723900"/>
              <a:gd name="connsiteY0" fmla="*/ 0 h 721519"/>
              <a:gd name="connsiteX1" fmla="*/ 0 w 723900"/>
              <a:gd name="connsiteY1" fmla="*/ 0 h 721519"/>
              <a:gd name="connsiteX2" fmla="*/ 0 w 723900"/>
              <a:gd name="connsiteY2" fmla="*/ 721519 h 721519"/>
              <a:gd name="connsiteX3" fmla="*/ 723900 w 723900"/>
              <a:gd name="connsiteY3" fmla="*/ 721519 h 721519"/>
              <a:gd name="connsiteX4" fmla="*/ 685800 w 723900"/>
              <a:gd name="connsiteY4" fmla="*/ 721519 h 721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3900" h="721519">
                <a:moveTo>
                  <a:pt x="723719" y="0"/>
                </a:moveTo>
                <a:lnTo>
                  <a:pt x="0" y="0"/>
                </a:lnTo>
                <a:lnTo>
                  <a:pt x="0" y="721519"/>
                </a:lnTo>
                <a:lnTo>
                  <a:pt x="723900" y="721519"/>
                </a:lnTo>
                <a:lnTo>
                  <a:pt x="685800" y="721519"/>
                </a:lnTo>
              </a:path>
            </a:pathLst>
          </a:custGeom>
          <a:ln>
            <a:solidFill>
              <a:srgbClr val="00386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7" name="Fußzeilenplatzhalter 116"/>
          <p:cNvSpPr>
            <a:spLocks noGrp="1"/>
          </p:cNvSpPr>
          <p:nvPr>
            <p:ph type="ftr" sz="quarter" idx="3"/>
          </p:nvPr>
        </p:nvSpPr>
        <p:spPr>
          <a:xfrm>
            <a:off x="205970" y="4950000"/>
            <a:ext cx="6120000" cy="144351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900">
                <a:solidFill>
                  <a:srgbClr val="003865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118" name="Datumsplatzhalter 117"/>
          <p:cNvSpPr>
            <a:spLocks noGrp="1"/>
          </p:cNvSpPr>
          <p:nvPr>
            <p:ph type="dt" sz="half" idx="2"/>
          </p:nvPr>
        </p:nvSpPr>
        <p:spPr>
          <a:xfrm>
            <a:off x="6809840" y="4950000"/>
            <a:ext cx="1080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900">
                <a:solidFill>
                  <a:srgbClr val="003865"/>
                </a:solidFill>
              </a:defRPr>
            </a:lvl1pPr>
          </a:lstStyle>
          <a:p>
            <a:fld id="{C44D784E-0664-422A-A335-E1EFE8B9C879}" type="datetime1">
              <a:rPr lang="de-DE" smtClean="0"/>
              <a:pPr/>
              <a:t>13.07.2023</a:t>
            </a:fld>
            <a:endParaRPr lang="de-DE" dirty="0"/>
          </a:p>
        </p:txBody>
      </p:sp>
      <p:sp>
        <p:nvSpPr>
          <p:cNvPr id="119" name="Foliennummernplatzhalter 118"/>
          <p:cNvSpPr>
            <a:spLocks noGrp="1"/>
          </p:cNvSpPr>
          <p:nvPr>
            <p:ph type="sldNum" sz="quarter" idx="4"/>
          </p:nvPr>
        </p:nvSpPr>
        <p:spPr>
          <a:xfrm>
            <a:off x="8227255" y="4950000"/>
            <a:ext cx="720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900">
                <a:solidFill>
                  <a:srgbClr val="003865"/>
                </a:solidFill>
              </a:defRPr>
            </a:lvl1pPr>
          </a:lstStyle>
          <a:p>
            <a:fld id="{0759437E-DD65-47AE-A718-65B9481C0A9E}" type="slidenum">
              <a:rPr lang="de-DE" smtClean="0"/>
              <a:pPr/>
              <a:t>‹#›</a:t>
            </a:fld>
            <a:endParaRPr lang="de-DE" dirty="0"/>
          </a:p>
        </p:txBody>
      </p:sp>
      <p:pic>
        <p:nvPicPr>
          <p:cNvPr id="10" name="Grafik 9" descr="Logo_Nat-Fak_DinA5_RGB.emf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7820027" y="95334"/>
            <a:ext cx="1121568" cy="32718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14350" indent="-514350" algn="l" defTabSz="914400" rtl="0" eaLnBrk="1" latinLnBrk="0" hangingPunct="1">
        <a:spcBef>
          <a:spcPct val="20000"/>
        </a:spcBef>
        <a:buFont typeface="+mj-lt"/>
        <a:buAutoNum type="arabicPeriod"/>
        <a:defRPr lang="de-DE" sz="3200" b="1" kern="1200" dirty="0" smtClean="0">
          <a:solidFill>
            <a:srgbClr val="003865"/>
          </a:solidFill>
          <a:latin typeface="+mn-lt"/>
          <a:ea typeface="+mn-ea"/>
          <a:cs typeface="+mn-cs"/>
        </a:defRPr>
      </a:lvl1pPr>
      <a:lvl2pPr marL="971550" indent="-514350" algn="l" defTabSz="914400" rtl="0" eaLnBrk="1" latinLnBrk="0" hangingPunct="1">
        <a:spcBef>
          <a:spcPct val="20000"/>
        </a:spcBef>
        <a:buFont typeface="+mj-lt"/>
        <a:buAutoNum type="arabicPeriod"/>
        <a:defRPr sz="2800" kern="1200">
          <a:solidFill>
            <a:srgbClr val="003865"/>
          </a:solidFill>
          <a:latin typeface="+mn-lt"/>
          <a:ea typeface="+mn-ea"/>
          <a:cs typeface="+mn-cs"/>
        </a:defRPr>
      </a:lvl2pPr>
      <a:lvl3pPr marL="1371600" indent="-457200" algn="l" defTabSz="914400" rtl="0" eaLnBrk="1" latinLnBrk="0" hangingPunct="1">
        <a:spcBef>
          <a:spcPct val="20000"/>
        </a:spcBef>
        <a:buFont typeface="+mj-lt"/>
        <a:buAutoNum type="arabicPeriod"/>
        <a:defRPr sz="2400" kern="1200">
          <a:solidFill>
            <a:srgbClr val="003865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rgbClr val="003865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rgbClr val="003865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7.svg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hyperlink" Target="mailto:fsi-bio@fau.de" TargetMode="External"/><Relationship Id="rId4" Type="http://schemas.openxmlformats.org/officeDocument/2006/relationships/image" Target="../media/image15.sv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ctrTitle"/>
          </p:nvPr>
        </p:nvSpPr>
        <p:spPr>
          <a:xfrm>
            <a:off x="430834" y="1213214"/>
            <a:ext cx="8568000" cy="435751"/>
          </a:xfrm>
        </p:spPr>
        <p:txBody>
          <a:bodyPr>
            <a:normAutofit/>
          </a:bodyPr>
          <a:lstStyle/>
          <a:p>
            <a:r>
              <a:rPr lang="de-DE" sz="3200" dirty="0" err="1"/>
              <a:t>How</a:t>
            </a:r>
            <a:r>
              <a:rPr lang="de-DE" sz="3200" dirty="0"/>
              <a:t>-To-Bachelorarbeit</a:t>
            </a:r>
          </a:p>
        </p:txBody>
      </p:sp>
      <p:sp>
        <p:nvSpPr>
          <p:cNvPr id="5" name="Untertitel 4"/>
          <p:cNvSpPr>
            <a:spLocks noGrp="1"/>
          </p:cNvSpPr>
          <p:nvPr>
            <p:ph type="subTitle" idx="1"/>
          </p:nvPr>
        </p:nvSpPr>
        <p:spPr>
          <a:xfrm>
            <a:off x="2652176" y="2571751"/>
            <a:ext cx="5272624" cy="1516156"/>
          </a:xfrm>
        </p:spPr>
        <p:txBody>
          <a:bodyPr>
            <a:normAutofit/>
          </a:bodyPr>
          <a:lstStyle/>
          <a:p>
            <a:r>
              <a:rPr lang="de-DE" b="1" dirty="0"/>
              <a:t>FSI Bio/ILS/LAG/</a:t>
            </a:r>
            <a:r>
              <a:rPr lang="de-DE" b="1" dirty="0" err="1"/>
              <a:t>iImmune</a:t>
            </a:r>
            <a:endParaRPr lang="de-DE" b="1" dirty="0"/>
          </a:p>
          <a:p>
            <a:r>
              <a:rPr lang="de-DE" sz="1800" b="1" dirty="0"/>
              <a:t>Jad Rifka &amp; Selina </a:t>
            </a:r>
            <a:r>
              <a:rPr lang="de-DE" sz="1800" b="1" dirty="0" err="1"/>
              <a:t>Wiesmeth</a:t>
            </a:r>
            <a:endParaRPr lang="de-DE" sz="1800" b="1" dirty="0"/>
          </a:p>
          <a:p>
            <a:r>
              <a:rPr lang="de-DE" sz="1800" b="1" dirty="0"/>
              <a:t>Sommersemester 2023</a:t>
            </a:r>
          </a:p>
        </p:txBody>
      </p:sp>
      <p:pic>
        <p:nvPicPr>
          <p:cNvPr id="6" name="Picture 5" descr="A white outline of a plant with leaves on a green background&#10;&#10;Description automatically generated">
            <a:extLst>
              <a:ext uri="{FF2B5EF4-FFF2-40B4-BE49-F238E27FC236}">
                <a16:creationId xmlns:a16="http://schemas.microsoft.com/office/drawing/2014/main" id="{4EA60F1B-7128-C32C-4AD7-EBFE80028BB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899" y="2354377"/>
            <a:ext cx="1747701" cy="1747701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73E3A27C-5EF7-A84C-8D92-F4F6EE87367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19720" y="586597"/>
            <a:ext cx="8504559" cy="4159178"/>
          </a:xfrm>
        </p:spPr>
        <p:txBody>
          <a:bodyPr/>
          <a:lstStyle/>
          <a:p>
            <a:pPr marL="0" indent="0">
              <a:buNone/>
            </a:pPr>
            <a:r>
              <a:rPr lang="de-DE" sz="2400" dirty="0"/>
              <a:t>5. Anmeldung</a:t>
            </a:r>
          </a:p>
          <a:p>
            <a:pPr marL="0" indent="0">
              <a:buNone/>
            </a:pPr>
            <a:endParaRPr lang="de-DE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sz="18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sz="18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sz="18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sz="18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sz="18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sz="18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sz="1800" dirty="0"/>
          </a:p>
          <a:p>
            <a:pPr marL="0" indent="0">
              <a:buNone/>
            </a:pPr>
            <a:endParaRPr lang="de-DE" sz="1800" dirty="0">
              <a:sym typeface="Wingdings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800" dirty="0">
                <a:solidFill>
                  <a:srgbClr val="00B050"/>
                </a:solidFill>
                <a:sym typeface="Wingdings" pitchFamily="2" charset="2"/>
              </a:rPr>
              <a:t>Tipp: </a:t>
            </a:r>
            <a:r>
              <a:rPr lang="de-DE" sz="1800" dirty="0">
                <a:solidFill>
                  <a:schemeClr val="tx2"/>
                </a:solidFill>
                <a:sym typeface="Wingdings" pitchFamily="2" charset="2"/>
              </a:rPr>
              <a:t>Prof. fragen, ob zu Beginn direkt angemeldet werden soll oder erst nach einiger Zeit im Labor!</a:t>
            </a:r>
          </a:p>
          <a:p>
            <a:pPr marL="0" indent="0">
              <a:buNone/>
            </a:pPr>
            <a:endParaRPr lang="de-DE" sz="1800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9A325995-1113-8B4D-9C52-A6DA0CB737C3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AE39804D-FBCA-462E-A8F4-7949458AD684}" type="datetime1">
              <a:rPr lang="de-DE" smtClean="0"/>
              <a:pPr/>
              <a:t>13.07.2023</a:t>
            </a:fld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15D9C12-6B47-E948-8760-0E425747D9A0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759437E-DD65-47AE-A718-65B9481C0A9E}" type="slidenum">
              <a:rPr lang="de-DE" smtClean="0"/>
              <a:pPr/>
              <a:t>10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985198F-D3FB-334E-875A-78D759F385A8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E968737-4626-15C2-E807-D7A0D7141A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307" y="1113886"/>
            <a:ext cx="7509383" cy="2744944"/>
          </a:xfrm>
          <a:prstGeom prst="rect">
            <a:avLst/>
          </a:prstGeom>
          <a:ln w="57150">
            <a:solidFill>
              <a:srgbClr val="7BB725"/>
            </a:solidFill>
          </a:ln>
        </p:spPr>
      </p:pic>
    </p:spTree>
    <p:extLst>
      <p:ext uri="{BB962C8B-B14F-4D97-AF65-F5344CB8AC3E}">
        <p14:creationId xmlns:p14="http://schemas.microsoft.com/office/powerpoint/2010/main" val="20095670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ctrTitle"/>
          </p:nvPr>
        </p:nvSpPr>
        <p:spPr>
          <a:xfrm>
            <a:off x="2684299" y="2209447"/>
            <a:ext cx="6042012" cy="724606"/>
          </a:xfrm>
        </p:spPr>
        <p:txBody>
          <a:bodyPr>
            <a:normAutofit/>
          </a:bodyPr>
          <a:lstStyle/>
          <a:p>
            <a:r>
              <a:rPr lang="de-DE" sz="3200" dirty="0"/>
              <a:t>Tipps &amp; Tricks</a:t>
            </a:r>
          </a:p>
        </p:txBody>
      </p:sp>
      <p:pic>
        <p:nvPicPr>
          <p:cNvPr id="6" name="Picture 5" descr="A white outline of a plant with leaves on a green background&#10;&#10;Description automatically generated">
            <a:extLst>
              <a:ext uri="{FF2B5EF4-FFF2-40B4-BE49-F238E27FC236}">
                <a16:creationId xmlns:a16="http://schemas.microsoft.com/office/drawing/2014/main" id="{4EA60F1B-7128-C32C-4AD7-EBFE80028BB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188" y="1530288"/>
            <a:ext cx="1747701" cy="1747701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8344372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A032188F-4803-C14A-97D1-788A7D6E453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95999" y="596767"/>
            <a:ext cx="8504559" cy="3688036"/>
          </a:xfrm>
        </p:spPr>
        <p:txBody>
          <a:bodyPr/>
          <a:lstStyle/>
          <a:p>
            <a:pPr marL="0" indent="0">
              <a:buNone/>
            </a:pPr>
            <a:r>
              <a:rPr lang="de-DE" sz="2400" dirty="0"/>
              <a:t>Professor*in kontaktieren</a:t>
            </a:r>
          </a:p>
          <a:p>
            <a:pPr marL="0" indent="0">
              <a:buNone/>
            </a:pPr>
            <a:endParaRPr lang="de-DE" sz="1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1800" b="0" dirty="0"/>
              <a:t>Höfliches Anschreiben, auf Rechtschreibung und richtige Anrede (Titel) achten</a:t>
            </a:r>
          </a:p>
          <a:p>
            <a:pPr marL="0" indent="0">
              <a:buNone/>
            </a:pPr>
            <a:endParaRPr lang="de-DE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sz="2000" dirty="0"/>
          </a:p>
          <a:p>
            <a:pPr marL="0" indent="0">
              <a:buNone/>
            </a:pPr>
            <a:endParaRPr lang="de-DE" sz="1600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15EB7EA9-6CBC-ED49-9C2D-80FBDB59945B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AE39804D-FBCA-462E-A8F4-7949458AD684}" type="datetime1">
              <a:rPr lang="de-DE" smtClean="0"/>
              <a:pPr/>
              <a:t>13.07.2023</a:t>
            </a:fld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2945575-B7AF-D74D-BEB1-6BA4F6B164A5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759437E-DD65-47AE-A718-65B9481C0A9E}" type="slidenum">
              <a:rPr lang="de-DE" smtClean="0"/>
              <a:pPr/>
              <a:t>12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CED60C6-E50D-4E4C-848F-5C81C8D0E453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de-DE" dirty="0"/>
          </a:p>
        </p:txBody>
      </p:sp>
      <p:graphicFrame>
        <p:nvGraphicFramePr>
          <p:cNvPr id="6" name="Diagramm 5">
            <a:extLst>
              <a:ext uri="{FF2B5EF4-FFF2-40B4-BE49-F238E27FC236}">
                <a16:creationId xmlns:a16="http://schemas.microsoft.com/office/drawing/2014/main" id="{41FE0C6E-2FC8-334B-8879-1603A0B2E89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73314115"/>
              </p:ext>
            </p:extLst>
          </p:nvPr>
        </p:nvGraphicFramePr>
        <p:xfrm>
          <a:off x="2006710" y="1693334"/>
          <a:ext cx="5130577" cy="24886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Rechteck 6">
            <a:extLst>
              <a:ext uri="{FF2B5EF4-FFF2-40B4-BE49-F238E27FC236}">
                <a16:creationId xmlns:a16="http://schemas.microsoft.com/office/drawing/2014/main" id="{7D87B42E-A25D-B84F-8897-A9F2EB170D29}"/>
              </a:ext>
            </a:extLst>
          </p:cNvPr>
          <p:cNvSpPr/>
          <p:nvPr/>
        </p:nvSpPr>
        <p:spPr>
          <a:xfrm>
            <a:off x="1329632" y="4284803"/>
            <a:ext cx="648473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b="1" dirty="0">
                <a:solidFill>
                  <a:srgbClr val="92D050"/>
                </a:solidFill>
              </a:rPr>
              <a:t>Tipp: </a:t>
            </a:r>
            <a:r>
              <a:rPr lang="de-DE" b="1" dirty="0"/>
              <a:t>Lebenslauf mit Foto &amp; Notenübersicht mitschicken!</a:t>
            </a:r>
          </a:p>
        </p:txBody>
      </p:sp>
    </p:spTree>
    <p:extLst>
      <p:ext uri="{BB962C8B-B14F-4D97-AF65-F5344CB8AC3E}">
        <p14:creationId xmlns:p14="http://schemas.microsoft.com/office/powerpoint/2010/main" val="2941042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90E12E24-8A1F-E045-9C2A-ED2FFF3BACFB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sz="2400" dirty="0"/>
              <a:t>Vor dem „Bewerbungsgespräch“</a:t>
            </a:r>
          </a:p>
          <a:p>
            <a:pPr marL="0" indent="0">
              <a:buNone/>
            </a:pPr>
            <a:endParaRPr lang="de-DE" sz="2000" dirty="0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800" dirty="0">
                <a:solidFill>
                  <a:srgbClr val="C00000"/>
                </a:solidFill>
              </a:rPr>
              <a:t>Vorab ein wenig über die aktuelle Forschung informieren! (Publikationen, Website…) </a:t>
            </a:r>
            <a:r>
              <a:rPr lang="de-DE" sz="1400" dirty="0">
                <a:solidFill>
                  <a:schemeClr val="tx2"/>
                </a:solidFill>
                <a:sym typeface="Wingdings" pitchFamily="2" charset="2"/>
              </a:rPr>
              <a:t> „Warum haben Sie sich denn bei uns beworben?“</a:t>
            </a:r>
            <a:endParaRPr lang="de-DE" sz="1800" dirty="0">
              <a:solidFill>
                <a:schemeClr val="tx2"/>
              </a:solidFill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800" dirty="0"/>
              <a:t>Master/</a:t>
            </a:r>
            <a:r>
              <a:rPr lang="de-DE" sz="1800" dirty="0" err="1"/>
              <a:t>PhDs</a:t>
            </a:r>
            <a:r>
              <a:rPr lang="de-DE" sz="1800" dirty="0"/>
              <a:t> nach Erfahrungen/Methoden/Betreuungsverhältnis fragen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800" dirty="0"/>
              <a:t>Auf mögliche Fragen zum Lebenslauf/Studium/Notenübersicht vorbereiten </a:t>
            </a:r>
            <a:r>
              <a:rPr lang="de-DE" sz="1800" dirty="0">
                <a:solidFill>
                  <a:schemeClr val="tx2"/>
                </a:solidFill>
                <a:sym typeface="Wingdings" pitchFamily="2" charset="2"/>
              </a:rPr>
              <a:t> </a:t>
            </a:r>
            <a:r>
              <a:rPr lang="de-DE" sz="1400" dirty="0">
                <a:solidFill>
                  <a:schemeClr val="tx2"/>
                </a:solidFill>
                <a:sym typeface="Wingdings" pitchFamily="2" charset="2"/>
              </a:rPr>
              <a:t>„Welche Methoden haben Sie in ____ gelernt?“</a:t>
            </a:r>
            <a:endParaRPr lang="de-DE" sz="2000" dirty="0">
              <a:solidFill>
                <a:srgbClr val="C00000"/>
              </a:solidFill>
            </a:endParaRPr>
          </a:p>
          <a:p>
            <a:pPr marL="0" indent="0">
              <a:buNone/>
            </a:pPr>
            <a:endParaRPr lang="de-DE" sz="2000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B18ED1D4-1137-224F-8D72-F5F35C026BD9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AE39804D-FBCA-462E-A8F4-7949458AD684}" type="datetime1">
              <a:rPr lang="de-DE" smtClean="0"/>
              <a:pPr/>
              <a:t>13.07.2023</a:t>
            </a:fld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C157B44A-23AE-9D40-AB0C-9E4BE0A1B352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759437E-DD65-47AE-A718-65B9481C0A9E}" type="slidenum">
              <a:rPr lang="de-DE" smtClean="0"/>
              <a:pPr/>
              <a:t>13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A63E977-272E-2B47-BD3E-9D920F2810BA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805091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DAC6F175-2561-2642-B7F7-72D018856112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de-DE" sz="2400" dirty="0"/>
              <a:t>Im „Bewerbungsgespräch“:</a:t>
            </a:r>
          </a:p>
          <a:p>
            <a:pPr marL="0" indent="0">
              <a:lnSpc>
                <a:spcPct val="150000"/>
              </a:lnSpc>
              <a:buNone/>
            </a:pPr>
            <a:endParaRPr lang="de-DE" sz="1000" dirty="0"/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800" dirty="0">
                <a:solidFill>
                  <a:srgbClr val="C00000"/>
                </a:solidFill>
              </a:rPr>
              <a:t>Motivation &amp; Interesse zeigen ist am wichtigsten!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800" dirty="0">
                <a:solidFill>
                  <a:srgbClr val="00B050"/>
                </a:solidFill>
              </a:rPr>
              <a:t>Wichtige Fragen klären: </a:t>
            </a:r>
            <a:r>
              <a:rPr lang="de-DE" sz="1800" dirty="0"/>
              <a:t>Wie lange? Wann muss angemeldet werden? Teilnahme an Labmeetings? Muss man Progress-Reports halten oder Updates geben?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800" dirty="0"/>
              <a:t>Evtl. mögliche Praxis-Erfahrung, Hiwi-Stellen oder Praktika ansprechen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800" dirty="0"/>
              <a:t>Genaues Thema muss vorab nicht bekannt sein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de-DE" sz="1800" dirty="0"/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de-DE" sz="1800" dirty="0"/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de-DE" sz="1800" dirty="0"/>
          </a:p>
          <a:p>
            <a:pPr marL="0" indent="0">
              <a:buNone/>
            </a:pPr>
            <a:endParaRPr lang="de-DE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27128658-F5FA-F745-A439-B7D6721D4828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AE39804D-FBCA-462E-A8F4-7949458AD684}" type="datetime1">
              <a:rPr lang="de-DE" smtClean="0"/>
              <a:pPr/>
              <a:t>13.07.2023</a:t>
            </a:fld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C56E571-B326-A847-BFD3-C6C3204DBC10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759437E-DD65-47AE-A718-65B9481C0A9E}" type="slidenum">
              <a:rPr lang="de-DE" smtClean="0"/>
              <a:pPr/>
              <a:t>14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360DB4C-1EDC-704F-9B8A-49D6EF7DFDD6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242758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44E3C594-A773-7C42-B4AB-0F97B07FD11A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sz="2400" dirty="0"/>
              <a:t>Vor der Bachelorarbeit:</a:t>
            </a:r>
          </a:p>
          <a:p>
            <a:pPr marL="0" indent="0">
              <a:buNone/>
            </a:pPr>
            <a:endParaRPr lang="de-DE" sz="2000" dirty="0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800" dirty="0"/>
              <a:t>Frühzeitig Literaturquellen (Bücher/Paper) besorgen (von Betreuern, </a:t>
            </a:r>
            <a:r>
              <a:rPr lang="de-DE" sz="1800" dirty="0" err="1"/>
              <a:t>PubMed</a:t>
            </a:r>
            <a:r>
              <a:rPr lang="de-DE" sz="1800" dirty="0"/>
              <a:t> etc.)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800" dirty="0"/>
              <a:t>Ausrüstung besorgen (Laborkittel, Laborbuch, Ersatzklamotten)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800" dirty="0"/>
              <a:t>Vor/während der Bachelorarbeit: </a:t>
            </a:r>
            <a:br>
              <a:rPr lang="de-DE" sz="1800" dirty="0"/>
            </a:br>
            <a:r>
              <a:rPr lang="de-DE" sz="1800" dirty="0"/>
              <a:t>Betreuer nach vorherigen Bachelorarbeiten fragen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de-DE" sz="1800" dirty="0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de-DE" sz="1800" dirty="0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de-DE" sz="2000" dirty="0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de-DE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sz="2000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AA2117A7-7D07-5C42-BD80-D824B84B54B5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AE39804D-FBCA-462E-A8F4-7949458AD684}" type="datetime1">
              <a:rPr lang="de-DE" smtClean="0"/>
              <a:pPr/>
              <a:t>13.07.2023</a:t>
            </a:fld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11AEE52-6CC2-2F45-846F-E4122FDB498F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759437E-DD65-47AE-A718-65B9481C0A9E}" type="slidenum">
              <a:rPr lang="de-DE" smtClean="0"/>
              <a:pPr/>
              <a:t>15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6678E89-F84E-0647-AC47-250B0EBE4982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0C1E776C-C0C2-D946-AAF3-6C11179D6E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2000" y="2836242"/>
            <a:ext cx="1491455" cy="1623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6486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ctrTitle"/>
          </p:nvPr>
        </p:nvSpPr>
        <p:spPr>
          <a:xfrm>
            <a:off x="2684299" y="2209447"/>
            <a:ext cx="6042012" cy="724606"/>
          </a:xfrm>
        </p:spPr>
        <p:txBody>
          <a:bodyPr>
            <a:normAutofit/>
          </a:bodyPr>
          <a:lstStyle/>
          <a:p>
            <a:r>
              <a:rPr lang="de-DE" sz="3200" dirty="0"/>
              <a:t>Während der Bachelorarbeit</a:t>
            </a:r>
          </a:p>
        </p:txBody>
      </p:sp>
      <p:pic>
        <p:nvPicPr>
          <p:cNvPr id="6" name="Picture 5" descr="A white outline of a plant with leaves on a green background&#10;&#10;Description automatically generated">
            <a:extLst>
              <a:ext uri="{FF2B5EF4-FFF2-40B4-BE49-F238E27FC236}">
                <a16:creationId xmlns:a16="http://schemas.microsoft.com/office/drawing/2014/main" id="{4EA60F1B-7128-C32C-4AD7-EBFE80028BB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188" y="1530288"/>
            <a:ext cx="1747701" cy="1747701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9330157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44E3C594-A773-7C42-B4AB-0F97B07FD11A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sz="2400" dirty="0"/>
              <a:t>Während der Bachelorarbeit:</a:t>
            </a:r>
          </a:p>
          <a:p>
            <a:pPr marL="0" indent="0">
              <a:buNone/>
            </a:pPr>
            <a:endParaRPr lang="de-DE" sz="2000" dirty="0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800" dirty="0"/>
              <a:t>Im Labor </a:t>
            </a:r>
            <a:r>
              <a:rPr lang="de-DE" sz="1800" u="sng" dirty="0"/>
              <a:t>während Wartezeiten</a:t>
            </a:r>
            <a:r>
              <a:rPr lang="de-DE" sz="1800" dirty="0"/>
              <a:t> mit dem Material &amp; Methoden-Teil anfangen und Paper lesen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800" dirty="0">
                <a:solidFill>
                  <a:srgbClr val="00B050"/>
                </a:solidFill>
              </a:rPr>
              <a:t>Bachelorarbeit = Lernzeit </a:t>
            </a:r>
            <a:r>
              <a:rPr lang="de-DE" sz="1800" dirty="0">
                <a:solidFill>
                  <a:srgbClr val="00B050"/>
                </a:solidFill>
                <a:sym typeface="Wingdings" pitchFamily="2" charset="2"/>
              </a:rPr>
              <a:t> </a:t>
            </a:r>
            <a:r>
              <a:rPr lang="de-DE" sz="1800" dirty="0">
                <a:solidFill>
                  <a:srgbClr val="00B050"/>
                </a:solidFill>
              </a:rPr>
              <a:t>Viele Fragen stellen!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800" dirty="0">
                <a:solidFill>
                  <a:srgbClr val="00B050"/>
                </a:solidFill>
              </a:rPr>
              <a:t>Man darf Fehler machen!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de-DE" sz="2000" dirty="0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de-DE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sz="2000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AA2117A7-7D07-5C42-BD80-D824B84B54B5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AE39804D-FBCA-462E-A8F4-7949458AD684}" type="datetime1">
              <a:rPr lang="de-DE" smtClean="0"/>
              <a:pPr/>
              <a:t>13.07.2023</a:t>
            </a:fld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11AEE52-6CC2-2F45-846F-E4122FDB498F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759437E-DD65-47AE-A718-65B9481C0A9E}" type="slidenum">
              <a:rPr lang="de-DE" smtClean="0"/>
              <a:pPr/>
              <a:t>17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6678E89-F84E-0647-AC47-250B0EBE4982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999222B8-53F2-0446-ACBB-D446C532BD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0060" y="2571750"/>
            <a:ext cx="2534937" cy="2196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6838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7948946D-0C1D-5443-B6AA-35F87E38A81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25966" y="680936"/>
            <a:ext cx="4437945" cy="4130785"/>
          </a:xfrm>
        </p:spPr>
        <p:txBody>
          <a:bodyPr/>
          <a:lstStyle/>
          <a:p>
            <a:pPr marL="0" indent="0">
              <a:buNone/>
            </a:pPr>
            <a:r>
              <a:rPr lang="de-DE" sz="2400" dirty="0"/>
              <a:t>Während des Schreibens</a:t>
            </a:r>
          </a:p>
          <a:p>
            <a:pPr marL="0" indent="0">
              <a:buNone/>
            </a:pPr>
            <a:endParaRPr lang="de-DE" sz="1800" b="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1800" dirty="0"/>
              <a:t>Regelmäßige Absprachen mit Betreuer </a:t>
            </a:r>
            <a:r>
              <a:rPr lang="de-DE" sz="1800" b="0" dirty="0"/>
              <a:t>(Aufbau, Formatierung, Genauigkeit, was ist besonders wichtig)</a:t>
            </a:r>
          </a:p>
          <a:p>
            <a:pPr marL="0" indent="0">
              <a:buNone/>
            </a:pPr>
            <a:endParaRPr lang="de-DE" sz="1800" b="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1800" dirty="0"/>
              <a:t>Immer einheitlich blieben!</a:t>
            </a:r>
            <a:br>
              <a:rPr lang="de-DE" sz="1800" dirty="0"/>
            </a:br>
            <a:r>
              <a:rPr lang="de-DE" sz="1800" b="0" dirty="0"/>
              <a:t>Aufbau, Schriftart und –größe, Englischart</a:t>
            </a:r>
            <a:endParaRPr lang="de-DE" sz="18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sz="1800" b="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1800" dirty="0">
                <a:solidFill>
                  <a:srgbClr val="00B050"/>
                </a:solidFill>
              </a:rPr>
              <a:t>Tipp:</a:t>
            </a:r>
            <a:r>
              <a:rPr lang="de-DE" sz="1800" dirty="0"/>
              <a:t> nicht zu wenig Quellen nutzen (5-10 ist zu wenig)!</a:t>
            </a:r>
            <a:br>
              <a:rPr lang="de-DE" sz="1600" dirty="0"/>
            </a:br>
            <a:endParaRPr lang="de-DE" sz="1600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47CCCBF-F5D4-974B-92BF-496D0A81B838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759437E-DD65-47AE-A718-65B9481C0A9E}" type="slidenum">
              <a:rPr lang="de-DE" smtClean="0"/>
              <a:pPr/>
              <a:t>18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33A6399-68A2-C545-BC9A-9530E982AC40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51A7A15C-490D-C448-B744-6BE4A93090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3877" y="886111"/>
            <a:ext cx="4137908" cy="3720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4320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7948946D-0C1D-5443-B6AA-35F87E38A81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14677" y="680936"/>
            <a:ext cx="4494390" cy="4150708"/>
          </a:xfrm>
        </p:spPr>
        <p:txBody>
          <a:bodyPr/>
          <a:lstStyle/>
          <a:p>
            <a:pPr marL="0" indent="0">
              <a:buNone/>
            </a:pPr>
            <a:r>
              <a:rPr lang="de-DE" sz="2400" dirty="0"/>
              <a:t>Während des Schreibens</a:t>
            </a:r>
          </a:p>
          <a:p>
            <a:pPr marL="0" indent="0">
              <a:buNone/>
            </a:pPr>
            <a:endParaRPr lang="de-DE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1800" dirty="0"/>
              <a:t>Genug Zeit zum Korrekturlesen einplanen!</a:t>
            </a:r>
            <a:br>
              <a:rPr lang="de-DE" sz="1800" dirty="0"/>
            </a:br>
            <a:r>
              <a:rPr lang="de-DE" sz="1800" b="0" dirty="0"/>
              <a:t>Versuchen, mindestens 1 Woche vor Frist fertig zu sein</a:t>
            </a:r>
          </a:p>
          <a:p>
            <a:pPr marL="0" indent="0">
              <a:buNone/>
            </a:pPr>
            <a:endParaRPr lang="de-DE" sz="900" b="0" dirty="0"/>
          </a:p>
          <a:p>
            <a:pPr marL="0" indent="0">
              <a:buNone/>
            </a:pPr>
            <a:endParaRPr lang="de-DE" sz="900" b="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1800" dirty="0"/>
              <a:t>Betreuer regelmäßig Updates/Arbeit schicken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sz="9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1800" dirty="0"/>
              <a:t>Wer kann Korrekturlesen? </a:t>
            </a:r>
            <a:br>
              <a:rPr lang="de-DE" sz="1800" dirty="0"/>
            </a:br>
            <a:r>
              <a:rPr lang="de-DE" sz="1800" b="0" dirty="0"/>
              <a:t>(Freunde, Betreuer, Prof…)</a:t>
            </a:r>
            <a:br>
              <a:rPr lang="de-DE" sz="1800" b="0" dirty="0"/>
            </a:br>
            <a:r>
              <a:rPr lang="de-DE" sz="1800" b="0" dirty="0"/>
              <a:t>Korrekturlesen: Inhalt vs. Aufbau</a:t>
            </a:r>
            <a:endParaRPr lang="de-DE" sz="1800" dirty="0"/>
          </a:p>
          <a:p>
            <a:pPr marL="0" indent="0">
              <a:buNone/>
            </a:pPr>
            <a:br>
              <a:rPr lang="de-DE" sz="1600" dirty="0"/>
            </a:br>
            <a:endParaRPr lang="de-DE" sz="1600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674CC8FD-8A3E-184F-A023-8B065EA8F158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AE39804D-FBCA-462E-A8F4-7949458AD684}" type="datetime1">
              <a:rPr lang="de-DE" smtClean="0"/>
              <a:pPr/>
              <a:t>13.07.2023</a:t>
            </a:fld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47CCCBF-F5D4-974B-92BF-496D0A81B838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759437E-DD65-47AE-A718-65B9481C0A9E}" type="slidenum">
              <a:rPr lang="de-DE" smtClean="0"/>
              <a:pPr/>
              <a:t>19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33A6399-68A2-C545-BC9A-9530E982AC40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51A7A15C-490D-C448-B744-6BE4A93090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3877" y="886111"/>
            <a:ext cx="4137908" cy="3720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2795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atumsplatzhalter 12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382A99FE-9661-4F79-AA6A-86F40BF5A2FF}" type="datetime1">
              <a:rPr lang="de-DE" smtClean="0"/>
              <a:pPr/>
              <a:t>13.07.2023</a:t>
            </a:fld>
            <a:endParaRPr lang="de-DE" dirty="0"/>
          </a:p>
        </p:txBody>
      </p:sp>
      <p:sp>
        <p:nvSpPr>
          <p:cNvPr id="14" name="Foliennummernplatzhalter 1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759437E-DD65-47AE-A718-65B9481C0A9E}" type="slidenum">
              <a:rPr lang="de-DE" smtClean="0"/>
              <a:pPr/>
              <a:t>2</a:t>
            </a:fld>
            <a:endParaRPr lang="de-DE" dirty="0"/>
          </a:p>
        </p:txBody>
      </p:sp>
      <p:sp>
        <p:nvSpPr>
          <p:cNvPr id="15" name="Fußzeilenplatzhalter 14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AC000FBB-EBFA-8146-8BA3-8038CFDC1A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6917" y="1531686"/>
            <a:ext cx="3950170" cy="2579229"/>
          </a:xfrm>
          <a:prstGeom prst="rect">
            <a:avLst/>
          </a:prstGeom>
        </p:spPr>
      </p:pic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3795880C-89DF-3343-A69E-EA2E81F8DBB3}"/>
              </a:ext>
            </a:extLst>
          </p:cNvPr>
          <p:cNvGrpSpPr/>
          <p:nvPr/>
        </p:nvGrpSpPr>
        <p:grpSpPr>
          <a:xfrm>
            <a:off x="680963" y="724231"/>
            <a:ext cx="1851854" cy="1012485"/>
            <a:chOff x="6631375" y="544552"/>
            <a:chExt cx="1787753" cy="1210103"/>
          </a:xfrm>
        </p:grpSpPr>
        <p:sp>
          <p:nvSpPr>
            <p:cNvPr id="4" name="Wolkenförmige Legende 3">
              <a:extLst>
                <a:ext uri="{FF2B5EF4-FFF2-40B4-BE49-F238E27FC236}">
                  <a16:creationId xmlns:a16="http://schemas.microsoft.com/office/drawing/2014/main" id="{48C73C14-5243-CF44-8CAF-A2587475B096}"/>
                </a:ext>
              </a:extLst>
            </p:cNvPr>
            <p:cNvSpPr/>
            <p:nvPr/>
          </p:nvSpPr>
          <p:spPr>
            <a:xfrm>
              <a:off x="6631375" y="544552"/>
              <a:ext cx="1787753" cy="1210103"/>
            </a:xfrm>
            <a:prstGeom prst="cloudCallou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5" name="Textfeld 4">
              <a:extLst>
                <a:ext uri="{FF2B5EF4-FFF2-40B4-BE49-F238E27FC236}">
                  <a16:creationId xmlns:a16="http://schemas.microsoft.com/office/drawing/2014/main" id="{0B833493-026E-EF41-9308-0BFC1EA4D025}"/>
                </a:ext>
              </a:extLst>
            </p:cNvPr>
            <p:cNvSpPr txBox="1"/>
            <p:nvPr/>
          </p:nvSpPr>
          <p:spPr>
            <a:xfrm>
              <a:off x="7160665" y="938918"/>
              <a:ext cx="729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>
                  <a:solidFill>
                    <a:schemeClr val="bg1"/>
                  </a:solidFill>
                </a:rPr>
                <a:t>Wie?</a:t>
              </a:r>
            </a:p>
          </p:txBody>
        </p:sp>
      </p:grpSp>
      <p:sp>
        <p:nvSpPr>
          <p:cNvPr id="10" name="Wolkenförmige Legende 9">
            <a:extLst>
              <a:ext uri="{FF2B5EF4-FFF2-40B4-BE49-F238E27FC236}">
                <a16:creationId xmlns:a16="http://schemas.microsoft.com/office/drawing/2014/main" id="{9AD633A8-C277-D147-9496-2994F26421EA}"/>
              </a:ext>
            </a:extLst>
          </p:cNvPr>
          <p:cNvSpPr/>
          <p:nvPr/>
        </p:nvSpPr>
        <p:spPr>
          <a:xfrm>
            <a:off x="1024302" y="2066679"/>
            <a:ext cx="1403179" cy="962199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Wo?</a:t>
            </a:r>
          </a:p>
        </p:txBody>
      </p:sp>
      <p:sp>
        <p:nvSpPr>
          <p:cNvPr id="11" name="Wolkenförmige Legende 10">
            <a:extLst>
              <a:ext uri="{FF2B5EF4-FFF2-40B4-BE49-F238E27FC236}">
                <a16:creationId xmlns:a16="http://schemas.microsoft.com/office/drawing/2014/main" id="{2D980453-DC80-8D44-99C4-127F70652BA8}"/>
              </a:ext>
            </a:extLst>
          </p:cNvPr>
          <p:cNvSpPr/>
          <p:nvPr/>
        </p:nvSpPr>
        <p:spPr>
          <a:xfrm>
            <a:off x="6314489" y="585564"/>
            <a:ext cx="2070702" cy="1012485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Anmeldung</a:t>
            </a:r>
          </a:p>
        </p:txBody>
      </p:sp>
      <p:sp>
        <p:nvSpPr>
          <p:cNvPr id="12" name="Wolkenförmige Legende 11">
            <a:extLst>
              <a:ext uri="{FF2B5EF4-FFF2-40B4-BE49-F238E27FC236}">
                <a16:creationId xmlns:a16="http://schemas.microsoft.com/office/drawing/2014/main" id="{7199F7E3-2111-8D4C-83B0-5DACA857B850}"/>
              </a:ext>
            </a:extLst>
          </p:cNvPr>
          <p:cNvSpPr/>
          <p:nvPr/>
        </p:nvSpPr>
        <p:spPr>
          <a:xfrm>
            <a:off x="6716523" y="3438016"/>
            <a:ext cx="1769016" cy="1130927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Externe BA?!</a:t>
            </a:r>
          </a:p>
        </p:txBody>
      </p:sp>
      <p:sp>
        <p:nvSpPr>
          <p:cNvPr id="16" name="Wolkenförmige Legende 15">
            <a:extLst>
              <a:ext uri="{FF2B5EF4-FFF2-40B4-BE49-F238E27FC236}">
                <a16:creationId xmlns:a16="http://schemas.microsoft.com/office/drawing/2014/main" id="{F7097A86-F288-D649-A8AF-557517FFE2EA}"/>
              </a:ext>
            </a:extLst>
          </p:cNvPr>
          <p:cNvSpPr/>
          <p:nvPr/>
        </p:nvSpPr>
        <p:spPr>
          <a:xfrm>
            <a:off x="6873378" y="1931695"/>
            <a:ext cx="1538008" cy="1097183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Tipps &amp; Tricks</a:t>
            </a:r>
          </a:p>
        </p:txBody>
      </p:sp>
      <p:sp>
        <p:nvSpPr>
          <p:cNvPr id="18" name="Wolkenförmige Legende 17">
            <a:extLst>
              <a:ext uri="{FF2B5EF4-FFF2-40B4-BE49-F238E27FC236}">
                <a16:creationId xmlns:a16="http://schemas.microsoft.com/office/drawing/2014/main" id="{E85563F0-D75D-B944-BDE3-C52339A2F6BB}"/>
              </a:ext>
            </a:extLst>
          </p:cNvPr>
          <p:cNvSpPr/>
          <p:nvPr/>
        </p:nvSpPr>
        <p:spPr>
          <a:xfrm>
            <a:off x="398545" y="3358841"/>
            <a:ext cx="1669980" cy="1210102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Wann?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7948946D-0C1D-5443-B6AA-35F87E38A81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14676" y="680936"/>
            <a:ext cx="8632579" cy="4150708"/>
          </a:xfrm>
        </p:spPr>
        <p:txBody>
          <a:bodyPr/>
          <a:lstStyle/>
          <a:p>
            <a:pPr marL="0" indent="0">
              <a:buNone/>
            </a:pPr>
            <a:r>
              <a:rPr lang="de-DE" sz="2400" dirty="0"/>
              <a:t>Während des Schreibens – mentale Gesundheit</a:t>
            </a:r>
          </a:p>
          <a:p>
            <a:pPr marL="0" indent="0">
              <a:buNone/>
            </a:pPr>
            <a:endParaRPr lang="de-DE" sz="9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1800" dirty="0"/>
              <a:t>Einen Plan erstellen (und realistisch bleiben!)</a:t>
            </a:r>
          </a:p>
          <a:p>
            <a:pPr marL="0" indent="0">
              <a:buNone/>
            </a:pPr>
            <a:r>
              <a:rPr lang="de-DE" sz="1800" b="0" dirty="0">
                <a:solidFill>
                  <a:schemeClr val="accent2"/>
                </a:solidFill>
              </a:rPr>
              <a:t>Beispiel: </a:t>
            </a:r>
            <a:r>
              <a:rPr lang="de-DE" sz="1800" b="0" dirty="0"/>
              <a:t>Jad hatte 12 Wochen Bachelorarbeit, bestand aus 7 Wochen Labor + 5 Wochen schreiben</a:t>
            </a:r>
          </a:p>
          <a:p>
            <a:pPr marL="0" indent="0">
              <a:buNone/>
            </a:pPr>
            <a:r>
              <a:rPr lang="de-DE" sz="1800" b="0" dirty="0"/>
              <a:t>	= 4 Wochen fertigschreiben + 1 Woche Puffer, u.a. Korrekturlesen</a:t>
            </a:r>
            <a:br>
              <a:rPr lang="de-DE" sz="1800" b="0" dirty="0"/>
            </a:br>
            <a:r>
              <a:rPr lang="de-DE" sz="1800" b="0" dirty="0"/>
              <a:t>	   (x Seiten pro Woche geschrieben + Betreuer für Feedback geschickt)</a:t>
            </a:r>
            <a:br>
              <a:rPr lang="de-DE" sz="1800" dirty="0"/>
            </a:br>
            <a:endParaRPr lang="de-DE" sz="900" b="0" dirty="0"/>
          </a:p>
          <a:p>
            <a:pPr marL="0" indent="0">
              <a:buNone/>
            </a:pPr>
            <a:endParaRPr lang="de-DE" sz="900" b="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1800" dirty="0"/>
              <a:t>Vollzeit schreiben = nicht den ganzen Tag schreiben. </a:t>
            </a:r>
            <a:br>
              <a:rPr lang="de-DE" sz="1800" dirty="0"/>
            </a:br>
            <a:r>
              <a:rPr lang="de-DE" sz="1800" b="0" dirty="0"/>
              <a:t>Versuchen, an Routine zu halten. Nicht vergessen, Pausen zu machen!</a:t>
            </a:r>
            <a:endParaRPr lang="de-DE" sz="18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sz="9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1800" dirty="0"/>
              <a:t>Bei Langweile ist Abwechslung nötig!</a:t>
            </a:r>
            <a:br>
              <a:rPr lang="de-DE" sz="1800" dirty="0"/>
            </a:br>
            <a:r>
              <a:rPr lang="de-DE" sz="1800" b="0" dirty="0"/>
              <a:t>(Schreiben, Formatierung bearbeiten, Abbildungen bearbeiten, Tabellen erstellen, Quellen organisieren. </a:t>
            </a:r>
            <a:br>
              <a:rPr lang="de-DE" sz="1600" dirty="0"/>
            </a:br>
            <a:endParaRPr lang="de-DE" sz="1600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674CC8FD-8A3E-184F-A023-8B065EA8F158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AE39804D-FBCA-462E-A8F4-7949458AD684}" type="datetime1">
              <a:rPr lang="de-DE" smtClean="0"/>
              <a:pPr/>
              <a:t>13.07.2023</a:t>
            </a:fld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47CCCBF-F5D4-974B-92BF-496D0A81B838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759437E-DD65-47AE-A718-65B9481C0A9E}" type="slidenum">
              <a:rPr lang="de-DE" smtClean="0"/>
              <a:pPr/>
              <a:t>20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33A6399-68A2-C545-BC9A-9530E982AC40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10570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C540B36A-86CD-6D4B-ABC5-E6A63AC782A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96000" y="684000"/>
            <a:ext cx="8646400" cy="4130785"/>
          </a:xfrm>
        </p:spPr>
        <p:txBody>
          <a:bodyPr/>
          <a:lstStyle/>
          <a:p>
            <a:pPr marL="0" indent="0">
              <a:buNone/>
            </a:pPr>
            <a:r>
              <a:rPr lang="de-DE" sz="2400" dirty="0"/>
              <a:t>Bei der Abgabe:</a:t>
            </a:r>
          </a:p>
          <a:p>
            <a:pPr marL="0" indent="0">
              <a:buNone/>
            </a:pPr>
            <a:endParaRPr lang="de-DE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1800" dirty="0"/>
              <a:t>Mustertitelblatt verwenden!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1800" dirty="0"/>
              <a:t>An das Prüfungsamt: 1 gebundenes Exemplar + 1 Exemplar für jeden Prüfer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1800" dirty="0"/>
              <a:t>Kosten: ca. 10€ pro gebundenes Exemplar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1800" dirty="0"/>
              <a:t>Upload auf </a:t>
            </a:r>
            <a:r>
              <a:rPr lang="de-DE" sz="1800" dirty="0" err="1"/>
              <a:t>FAUBox</a:t>
            </a:r>
            <a:endParaRPr lang="de-DE" sz="1800" dirty="0"/>
          </a:p>
          <a:p>
            <a:pPr marL="0" indent="0">
              <a:buNone/>
            </a:pPr>
            <a:endParaRPr lang="de-DE" sz="1200" b="0" dirty="0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800" dirty="0">
                <a:solidFill>
                  <a:srgbClr val="00B050"/>
                </a:solidFill>
              </a:rPr>
              <a:t>Tipp: </a:t>
            </a:r>
            <a:r>
              <a:rPr lang="de-DE" sz="1800" dirty="0"/>
              <a:t>bei den Prüfern fragen, ob ihnen digitale Abgabe ausreicht!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800" dirty="0"/>
              <a:t>Benotung: dauert bis zu 6 Wochen! Bei Zeitdruck (Master- Bewerbungsfrist) nach Bestätigung fragen, dass Arbeit mit mindestens 4.0 bewertet wird</a:t>
            </a:r>
          </a:p>
          <a:p>
            <a:pPr marL="0" indent="0">
              <a:lnSpc>
                <a:spcPct val="150000"/>
              </a:lnSpc>
              <a:buNone/>
            </a:pPr>
            <a:endParaRPr lang="de-DE" sz="2000" dirty="0"/>
          </a:p>
          <a:p>
            <a:pPr marL="0" indent="0">
              <a:buNone/>
            </a:pPr>
            <a:endParaRPr lang="de-DE" sz="2000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23B59B46-8140-DE44-8272-73B2E6496FCC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AE39804D-FBCA-462E-A8F4-7949458AD684}" type="datetime1">
              <a:rPr lang="de-DE" smtClean="0"/>
              <a:pPr/>
              <a:t>13.07.2023</a:t>
            </a:fld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1D81619-01E2-084B-8DE2-203E49095667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759437E-DD65-47AE-A718-65B9481C0A9E}" type="slidenum">
              <a:rPr lang="de-DE" smtClean="0"/>
              <a:pPr/>
              <a:t>21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F0B16B2-F43F-374A-8AFB-ECE3B5154098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7" name="Grafik 6" descr="Ein Bild, das Gerät enthält.&#10;&#10;Automatisch generierte Beschreibung">
            <a:extLst>
              <a:ext uri="{FF2B5EF4-FFF2-40B4-BE49-F238E27FC236}">
                <a16:creationId xmlns:a16="http://schemas.microsoft.com/office/drawing/2014/main" id="{365A608E-F028-B34F-A1DE-85A292FD743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30" b="21359"/>
          <a:stretch/>
        </p:blipFill>
        <p:spPr>
          <a:xfrm>
            <a:off x="5231785" y="684000"/>
            <a:ext cx="3668774" cy="625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14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34437BF-F888-BC4A-9EE8-52FCB6EB2D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19313" y="1357372"/>
            <a:ext cx="5105373" cy="703533"/>
          </a:xfrm>
        </p:spPr>
        <p:txBody>
          <a:bodyPr>
            <a:normAutofit/>
          </a:bodyPr>
          <a:lstStyle/>
          <a:p>
            <a:pPr algn="ctr"/>
            <a:r>
              <a:rPr lang="de-DE" sz="4800" dirty="0"/>
              <a:t>Viel Erfolg! 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E5E9E2AE-FFA5-1B44-A796-4492D16AEDD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478" r="13875"/>
          <a:stretch/>
        </p:blipFill>
        <p:spPr>
          <a:xfrm>
            <a:off x="818146" y="4022301"/>
            <a:ext cx="606392" cy="634778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C02BB298-3706-2D47-AEBC-0E369C84AC63}"/>
              </a:ext>
            </a:extLst>
          </p:cNvPr>
          <p:cNvSpPr txBox="1"/>
          <p:nvPr/>
        </p:nvSpPr>
        <p:spPr>
          <a:xfrm>
            <a:off x="1631819" y="4143570"/>
            <a:ext cx="23278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>
                <a:solidFill>
                  <a:schemeClr val="bg1"/>
                </a:solidFill>
              </a:rPr>
              <a:t>@fsi_bio_erlangen</a:t>
            </a:r>
          </a:p>
        </p:txBody>
      </p:sp>
      <p:pic>
        <p:nvPicPr>
          <p:cNvPr id="12" name="Grafik 11" descr="Umschlag">
            <a:extLst>
              <a:ext uri="{FF2B5EF4-FFF2-40B4-BE49-F238E27FC236}">
                <a16:creationId xmlns:a16="http://schemas.microsoft.com/office/drawing/2014/main" id="{B3A4ABD5-7FE6-BA45-9CF2-509B567767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41144" y="2344172"/>
            <a:ext cx="760396" cy="760396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E2D3055B-B2CF-9C4C-A0FE-32592D1ADB91}"/>
              </a:ext>
            </a:extLst>
          </p:cNvPr>
          <p:cNvSpPr txBox="1"/>
          <p:nvPr/>
        </p:nvSpPr>
        <p:spPr>
          <a:xfrm>
            <a:off x="1641144" y="2509780"/>
            <a:ext cx="18405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>
                <a:solidFill>
                  <a:schemeClr val="bg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fsi-bio@fau.de</a:t>
            </a:r>
            <a:endParaRPr lang="de-DE" sz="2000" dirty="0">
              <a:solidFill>
                <a:schemeClr val="bg1"/>
              </a:solidFill>
            </a:endParaRPr>
          </a:p>
        </p:txBody>
      </p:sp>
      <p:pic>
        <p:nvPicPr>
          <p:cNvPr id="4" name="Graphic 3" descr="Internet outline">
            <a:extLst>
              <a:ext uri="{FF2B5EF4-FFF2-40B4-BE49-F238E27FC236}">
                <a16:creationId xmlns:a16="http://schemas.microsoft.com/office/drawing/2014/main" id="{415C014E-D0FC-D242-8123-165662418F6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73903" y="3075646"/>
            <a:ext cx="900000" cy="900000"/>
          </a:xfrm>
          <a:prstGeom prst="rect">
            <a:avLst/>
          </a:prstGeom>
        </p:spPr>
      </p:pic>
      <p:sp>
        <p:nvSpPr>
          <p:cNvPr id="7" name="Textfeld 9">
            <a:extLst>
              <a:ext uri="{FF2B5EF4-FFF2-40B4-BE49-F238E27FC236}">
                <a16:creationId xmlns:a16="http://schemas.microsoft.com/office/drawing/2014/main" id="{098971DB-9AC1-D582-9737-903AF8D5B956}"/>
              </a:ext>
            </a:extLst>
          </p:cNvPr>
          <p:cNvSpPr txBox="1"/>
          <p:nvPr/>
        </p:nvSpPr>
        <p:spPr>
          <a:xfrm>
            <a:off x="1641144" y="3335616"/>
            <a:ext cx="33874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>
                <a:solidFill>
                  <a:schemeClr val="bg1"/>
                </a:solidFill>
              </a:rPr>
              <a:t>bio.fsi.fau.de/</a:t>
            </a:r>
            <a:r>
              <a:rPr lang="de-DE" sz="2000" dirty="0" err="1">
                <a:solidFill>
                  <a:schemeClr val="bg1"/>
                </a:solidFill>
              </a:rPr>
              <a:t>kummerkasten</a:t>
            </a:r>
            <a:endParaRPr lang="de-DE" sz="2000" dirty="0">
              <a:solidFill>
                <a:schemeClr val="bg1"/>
              </a:solidFill>
            </a:endParaRPr>
          </a:p>
        </p:txBody>
      </p:sp>
      <p:sp>
        <p:nvSpPr>
          <p:cNvPr id="3" name="Titel 1">
            <a:extLst>
              <a:ext uri="{FF2B5EF4-FFF2-40B4-BE49-F238E27FC236}">
                <a16:creationId xmlns:a16="http://schemas.microsoft.com/office/drawing/2014/main" id="{A1120C60-3E57-999F-3000-77FBB938BD68}"/>
              </a:ext>
            </a:extLst>
          </p:cNvPr>
          <p:cNvSpPr txBox="1">
            <a:spLocks/>
          </p:cNvSpPr>
          <p:nvPr/>
        </p:nvSpPr>
        <p:spPr>
          <a:xfrm>
            <a:off x="612449" y="2013552"/>
            <a:ext cx="3959551" cy="43575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l" defTabSz="914400" rtl="0" eaLnBrk="1" latinLnBrk="0" hangingPunct="1">
              <a:lnSpc>
                <a:spcPts val="3200"/>
              </a:lnSpc>
              <a:spcBef>
                <a:spcPct val="0"/>
              </a:spcBef>
              <a:buNone/>
              <a:defRPr sz="28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/>
              <a:t>Fragen?</a:t>
            </a:r>
          </a:p>
        </p:txBody>
      </p:sp>
    </p:spTree>
    <p:extLst>
      <p:ext uri="{BB962C8B-B14F-4D97-AF65-F5344CB8AC3E}">
        <p14:creationId xmlns:p14="http://schemas.microsoft.com/office/powerpoint/2010/main" val="42684868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ctrTitle"/>
          </p:nvPr>
        </p:nvSpPr>
        <p:spPr>
          <a:xfrm>
            <a:off x="2684299" y="2209447"/>
            <a:ext cx="6042012" cy="724606"/>
          </a:xfrm>
        </p:spPr>
        <p:txBody>
          <a:bodyPr>
            <a:normAutofit/>
          </a:bodyPr>
          <a:lstStyle/>
          <a:p>
            <a:r>
              <a:rPr lang="de-DE" sz="3200" dirty="0"/>
              <a:t>Allgemeine Infos + Planung</a:t>
            </a:r>
          </a:p>
        </p:txBody>
      </p:sp>
      <p:pic>
        <p:nvPicPr>
          <p:cNvPr id="6" name="Picture 5" descr="A white outline of a plant with leaves on a green background&#10;&#10;Description automatically generated">
            <a:extLst>
              <a:ext uri="{FF2B5EF4-FFF2-40B4-BE49-F238E27FC236}">
                <a16:creationId xmlns:a16="http://schemas.microsoft.com/office/drawing/2014/main" id="{4EA60F1B-7128-C32C-4AD7-EBFE80028BB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188" y="1530288"/>
            <a:ext cx="1747701" cy="1747701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3866339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0946CA1C-6208-934C-931B-D206FE07631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42696" y="580484"/>
            <a:ext cx="8504559" cy="4369516"/>
          </a:xfrm>
        </p:spPr>
        <p:txBody>
          <a:bodyPr/>
          <a:lstStyle/>
          <a:p>
            <a:r>
              <a:rPr lang="de-DE" sz="2400" dirty="0"/>
              <a:t>Allgemeine Infos</a:t>
            </a:r>
          </a:p>
          <a:p>
            <a:endParaRPr lang="de-DE" sz="2000" dirty="0"/>
          </a:p>
          <a:p>
            <a:endParaRPr lang="de-DE" sz="2000" dirty="0"/>
          </a:p>
          <a:p>
            <a:pPr marL="0" indent="0">
              <a:buNone/>
            </a:pPr>
            <a:endParaRPr lang="de-DE" sz="1400" dirty="0"/>
          </a:p>
          <a:p>
            <a:pPr marL="0" indent="0">
              <a:buNone/>
            </a:pPr>
            <a:endParaRPr lang="de-DE" sz="10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de-DE" sz="1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1800" dirty="0"/>
              <a:t>Schriftliche Arbeit = 100% der Modulnote</a:t>
            </a:r>
            <a:br>
              <a:rPr lang="de-DE" sz="1800" dirty="0"/>
            </a:br>
            <a:r>
              <a:rPr lang="de-DE" sz="1800" dirty="0"/>
              <a:t>Vortrag = </a:t>
            </a:r>
            <a:r>
              <a:rPr lang="de-DE" sz="1800" dirty="0" err="1"/>
              <a:t>unbenotet</a:t>
            </a:r>
            <a:r>
              <a:rPr lang="de-DE" sz="1800" dirty="0"/>
              <a:t> </a:t>
            </a:r>
            <a:r>
              <a:rPr lang="de-DE" sz="1800" b="0" dirty="0"/>
              <a:t>(kann aber ausschlaggebend sein)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1800" dirty="0"/>
              <a:t>15 ECTS </a:t>
            </a:r>
            <a:r>
              <a:rPr lang="de-DE" sz="1800" dirty="0">
                <a:sym typeface="Wingdings" pitchFamily="2" charset="2"/>
              </a:rPr>
              <a:t> 12 ECTS Bachelorarbeit + 3 ECTS Vortrag entspricht einem A/B Fachmodul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1800" dirty="0">
                <a:sym typeface="Wingdings" pitchFamily="2" charset="2"/>
              </a:rPr>
              <a:t>12 Wochen Bearbeitungszeit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1800" dirty="0">
                <a:sym typeface="Wingdings" pitchFamily="2" charset="2"/>
              </a:rPr>
              <a:t>Voraussetzungen: 100 ECTS bereits erworben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1800" dirty="0">
                <a:sym typeface="Wingdings" pitchFamily="2" charset="2"/>
              </a:rPr>
              <a:t>Sprache: Deutsch oder Englisch</a:t>
            </a:r>
            <a:endParaRPr lang="de-DE" sz="18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de-DE" sz="18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de-DE" sz="18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de-DE" dirty="0"/>
          </a:p>
          <a:p>
            <a:pPr marL="0" indent="0">
              <a:buNone/>
            </a:pPr>
            <a:endParaRPr lang="de-DE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5F7A4375-236A-0B48-B999-DC97335FE717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AE39804D-FBCA-462E-A8F4-7949458AD684}" type="datetime1">
              <a:rPr lang="de-DE" smtClean="0"/>
              <a:pPr/>
              <a:t>13.07.2023</a:t>
            </a:fld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B4E7A4B-658A-0741-95C7-A8DE05AC4D8C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759437E-DD65-47AE-A718-65B9481C0A9E}" type="slidenum">
              <a:rPr lang="de-DE" smtClean="0"/>
              <a:pPr/>
              <a:t>4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3E07F2E-AC6F-CA44-9533-678A19E1C74F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8" name="Grafik 7" descr="Ein Bild, das Screenshot enthält.&#10;&#10;Automatisch generierte Beschreibung">
            <a:extLst>
              <a:ext uri="{FF2B5EF4-FFF2-40B4-BE49-F238E27FC236}">
                <a16:creationId xmlns:a16="http://schemas.microsoft.com/office/drawing/2014/main" id="{FD9B1485-5AC0-AB45-8CD0-8B430FAAEF0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656" y="1069159"/>
            <a:ext cx="7528637" cy="1333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5476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32B06A51-4E1A-5A4A-B387-3CFEFD411EB6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sz="2400" dirty="0"/>
              <a:t>2. Wann sollte ich die Bachelorarbeit machen?</a:t>
            </a:r>
          </a:p>
          <a:p>
            <a:pPr marL="0" indent="0">
              <a:buNone/>
            </a:pPr>
            <a:endParaRPr lang="de-DE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1800" dirty="0"/>
              <a:t>Theoretisch im 5. oder 6. Semester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1800" dirty="0">
                <a:solidFill>
                  <a:schemeClr val="accent2"/>
                </a:solidFill>
              </a:rPr>
              <a:t>ODER</a:t>
            </a:r>
            <a:r>
              <a:rPr lang="de-DE" sz="1800" dirty="0"/>
              <a:t> in den Sommerferien vor dem 5. Semester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1800" dirty="0">
                <a:solidFill>
                  <a:schemeClr val="accent2"/>
                </a:solidFill>
              </a:rPr>
              <a:t>ODER</a:t>
            </a:r>
            <a:r>
              <a:rPr lang="de-DE" sz="1800" dirty="0"/>
              <a:t> nach dem 5. Semester (vorlesungsfreie Zeit)</a:t>
            </a:r>
          </a:p>
          <a:p>
            <a:pPr marL="0" indent="0">
              <a:buNone/>
            </a:pPr>
            <a:endParaRPr lang="de-DE" sz="1800" dirty="0"/>
          </a:p>
          <a:p>
            <a:pPr marL="0" indent="0">
              <a:buNone/>
            </a:pPr>
            <a:r>
              <a:rPr lang="de-DE" sz="1800" dirty="0"/>
              <a:t>	</a:t>
            </a:r>
            <a:r>
              <a:rPr lang="de-DE" sz="1800" dirty="0">
                <a:solidFill>
                  <a:schemeClr val="accent2"/>
                </a:solidFill>
              </a:rPr>
              <a:t>Beispiel: </a:t>
            </a:r>
            <a:r>
              <a:rPr lang="de-DE" sz="1800" dirty="0"/>
              <a:t>3 Fachmodule im SS </a:t>
            </a:r>
            <a:r>
              <a:rPr lang="de-DE" sz="1800" dirty="0">
                <a:sym typeface="Wingdings" pitchFamily="2" charset="2"/>
              </a:rPr>
              <a:t> BA im WS!</a:t>
            </a:r>
            <a:endParaRPr lang="de-DE" sz="18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sz="1800" dirty="0"/>
          </a:p>
          <a:p>
            <a:pPr marL="0" indent="0">
              <a:buNone/>
            </a:pPr>
            <a:r>
              <a:rPr lang="de-DE" sz="1800" dirty="0">
                <a:solidFill>
                  <a:srgbClr val="00B050"/>
                </a:solidFill>
              </a:rPr>
              <a:t>Tipps: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800" dirty="0"/>
              <a:t>Mit Praktika-Terminplan abgleichen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800" dirty="0"/>
              <a:t>Stellen pro Lehrstuhl sind begrenzt! Schnell sein lohnt sich, also frühzeitig anfragen (im Semester vorher)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D53654F9-AB4F-5F45-8DE5-430439A14BFD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AE39804D-FBCA-462E-A8F4-7949458AD684}" type="datetime1">
              <a:rPr lang="de-DE" smtClean="0"/>
              <a:pPr/>
              <a:t>13.07.2023</a:t>
            </a:fld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11C869EF-D2B6-C04D-8F84-F5425A565AC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759437E-DD65-47AE-A718-65B9481C0A9E}" type="slidenum">
              <a:rPr lang="de-DE" smtClean="0"/>
              <a:pPr/>
              <a:t>5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9C7583A-52D3-CC42-8128-D3FA63157EE1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8D5EDE97-0AF1-7C41-A897-30E5F847F6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0204" y="2070338"/>
            <a:ext cx="2139272" cy="1621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2348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0067FB5D-0773-0843-8542-20C10226E61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96000" y="684000"/>
            <a:ext cx="8504559" cy="3708705"/>
          </a:xfrm>
        </p:spPr>
        <p:txBody>
          <a:bodyPr/>
          <a:lstStyle/>
          <a:p>
            <a:pPr marL="0" indent="0">
              <a:buNone/>
            </a:pPr>
            <a:r>
              <a:rPr lang="de-DE" sz="2400" dirty="0"/>
              <a:t>3. Wo finde ich eine Bachelorarbeit?</a:t>
            </a:r>
          </a:p>
          <a:p>
            <a:pPr marL="0" indent="0">
              <a:buNone/>
            </a:pPr>
            <a:endParaRPr lang="de-DE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1800" dirty="0"/>
              <a:t>Persönlichen Kontakt zu Profs, Doktoren aufbauen (Fachmodule, per Mail)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1800" dirty="0"/>
              <a:t>Websites der Lehrstühle überprüfen (öfters nicht aktualisiert!)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1800" dirty="0"/>
              <a:t>Bei Lehrstühlen nach Möglichkeiten fragen (Praktika, Bachelorarbeiten)</a:t>
            </a:r>
            <a:endParaRPr lang="de-DE" sz="1800" dirty="0">
              <a:solidFill>
                <a:srgbClr val="00B050"/>
              </a:solidFill>
            </a:endParaRPr>
          </a:p>
          <a:p>
            <a:pPr marL="0" indent="0">
              <a:buNone/>
            </a:pPr>
            <a:endParaRPr lang="de-DE" sz="1800" dirty="0">
              <a:solidFill>
                <a:srgbClr val="00B050"/>
              </a:solidFill>
            </a:endParaRPr>
          </a:p>
          <a:p>
            <a:pPr marL="0" indent="0">
              <a:buNone/>
            </a:pPr>
            <a:r>
              <a:rPr lang="de-DE" sz="1800" dirty="0">
                <a:solidFill>
                  <a:srgbClr val="00B050"/>
                </a:solidFill>
              </a:rPr>
              <a:t>Tipp: </a:t>
            </a:r>
            <a:r>
              <a:rPr lang="de-DE" sz="1800" dirty="0"/>
              <a:t>nicht von vielen Absagen entmutigen lassen!</a:t>
            </a:r>
          </a:p>
          <a:p>
            <a:pPr marL="0" indent="0">
              <a:buNone/>
            </a:pPr>
            <a:r>
              <a:rPr lang="de-DE" sz="1800" dirty="0"/>
              <a:t>	BA-Stelle bestimmt </a:t>
            </a:r>
            <a:r>
              <a:rPr lang="de-DE" sz="1800" u="sng" dirty="0"/>
              <a:t>nicht</a:t>
            </a:r>
            <a:r>
              <a:rPr lang="de-DE" sz="1800" dirty="0"/>
              <a:t> den weiteren Studienverlauf/ Masterarbeit/ 	Karriere!</a:t>
            </a:r>
          </a:p>
          <a:p>
            <a:pPr marL="0" indent="0">
              <a:buNone/>
            </a:pPr>
            <a:endParaRPr lang="de-DE" sz="2000" dirty="0"/>
          </a:p>
          <a:p>
            <a:pPr marL="0" indent="0">
              <a:buNone/>
            </a:pPr>
            <a:endParaRPr lang="de-DE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sz="2000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D94C3705-4CFB-014F-B589-6115719FAC98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AE39804D-FBCA-462E-A8F4-7949458AD684}" type="datetime1">
              <a:rPr lang="de-DE" smtClean="0"/>
              <a:pPr/>
              <a:t>13.07.2023</a:t>
            </a:fld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0EDEACB-2B75-6E47-BFAE-E3616B728D23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759437E-DD65-47AE-A718-65B9481C0A9E}" type="slidenum">
              <a:rPr lang="de-DE" smtClean="0"/>
              <a:pPr/>
              <a:t>6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62FFB7F-D297-8943-8E84-C41E77E27716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3E2C1869-2994-5940-A1F9-AC06E976DE01}"/>
              </a:ext>
            </a:extLst>
          </p:cNvPr>
          <p:cNvSpPr txBox="1"/>
          <p:nvPr/>
        </p:nvSpPr>
        <p:spPr>
          <a:xfrm>
            <a:off x="-442762" y="339757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837984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B8C2DCAD-FEA8-3741-B950-8FDF05C5049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96000" y="569344"/>
            <a:ext cx="4356622" cy="4245442"/>
          </a:xfrm>
        </p:spPr>
        <p:txBody>
          <a:bodyPr/>
          <a:lstStyle/>
          <a:p>
            <a:pPr marL="0" indent="0">
              <a:buNone/>
            </a:pPr>
            <a:r>
              <a:rPr lang="de-DE" sz="2400" dirty="0"/>
              <a:t>4. Externe Bachelorarbeit?</a:t>
            </a:r>
            <a:endParaRPr lang="de-DE" sz="2000" dirty="0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800" dirty="0"/>
              <a:t>z.B. an der </a:t>
            </a:r>
            <a:r>
              <a:rPr lang="de-DE" sz="1800" dirty="0" err="1"/>
              <a:t>MedFak</a:t>
            </a:r>
            <a:r>
              <a:rPr lang="de-DE" sz="1800" dirty="0"/>
              <a:t>, an anderen Universitäten, im Ausland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800" dirty="0">
                <a:solidFill>
                  <a:schemeClr val="accent2"/>
                </a:solidFill>
              </a:rPr>
              <a:t>Wichtig: </a:t>
            </a:r>
            <a:r>
              <a:rPr lang="de-DE" sz="1800" dirty="0"/>
              <a:t>der Erstprüfer muss ein Prof aus der Biologie </a:t>
            </a:r>
            <a:r>
              <a:rPr lang="de-DE" sz="1800" dirty="0">
                <a:solidFill>
                  <a:schemeClr val="accent2"/>
                </a:solidFill>
              </a:rPr>
              <a:t>HIER</a:t>
            </a:r>
            <a:r>
              <a:rPr lang="de-DE" sz="1800" dirty="0"/>
              <a:t> sein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800" dirty="0">
                <a:solidFill>
                  <a:schemeClr val="accent2"/>
                </a:solidFill>
              </a:rPr>
              <a:t>Wichtig: </a:t>
            </a:r>
            <a:r>
              <a:rPr lang="de-DE" sz="1800" dirty="0"/>
              <a:t>Antrag auf externe Arbeit </a:t>
            </a:r>
            <a:r>
              <a:rPr lang="de-DE" sz="1800" u="sng" dirty="0"/>
              <a:t>VOR Beginn und VOR der Anmeldung der BA </a:t>
            </a:r>
            <a:r>
              <a:rPr lang="de-DE" sz="1800" dirty="0"/>
              <a:t>beim </a:t>
            </a:r>
            <a:r>
              <a:rPr lang="de-DE" sz="1800" dirty="0" err="1"/>
              <a:t>Prüfungsauschuss</a:t>
            </a:r>
            <a:r>
              <a:rPr lang="de-DE" sz="1800" dirty="0"/>
              <a:t> stellen!</a:t>
            </a:r>
          </a:p>
          <a:p>
            <a:pPr marL="0" indent="0">
              <a:lnSpc>
                <a:spcPct val="150000"/>
              </a:lnSpc>
              <a:buNone/>
            </a:pPr>
            <a:endParaRPr lang="de-DE" sz="2000" dirty="0">
              <a:solidFill>
                <a:schemeClr val="accent2"/>
              </a:solidFill>
            </a:endParaRP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323BA625-8E47-3749-9C39-BB7EA5C26BB5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AE39804D-FBCA-462E-A8F4-7949458AD684}" type="datetime1">
              <a:rPr lang="de-DE" smtClean="0"/>
              <a:pPr/>
              <a:t>13.07.2023</a:t>
            </a:fld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12FB28F9-021D-2F4A-B19C-97C0BCC69B41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759437E-DD65-47AE-A718-65B9481C0A9E}" type="slidenum">
              <a:rPr lang="de-DE" smtClean="0"/>
              <a:pPr/>
              <a:t>7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563380A-02C3-944B-94EF-6B6B6F32FFE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7" name="Grafik 6" descr="Ein Bild, das Screenshot, Vogel enthält.&#10;&#10;Automatisch generierte Beschreibung">
            <a:extLst>
              <a:ext uri="{FF2B5EF4-FFF2-40B4-BE49-F238E27FC236}">
                <a16:creationId xmlns:a16="http://schemas.microsoft.com/office/drawing/2014/main" id="{6FF089FB-12DD-0A4D-86EF-8179F2A5CCB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1301" y="1128888"/>
            <a:ext cx="4616578" cy="2510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0070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B8C2DCAD-FEA8-3741-B950-8FDF05C5049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96001" y="569344"/>
            <a:ext cx="8551254" cy="4245442"/>
          </a:xfrm>
        </p:spPr>
        <p:txBody>
          <a:bodyPr/>
          <a:lstStyle/>
          <a:p>
            <a:pPr marL="0" indent="0">
              <a:buNone/>
            </a:pPr>
            <a:r>
              <a:rPr lang="de-DE" sz="2400" dirty="0"/>
              <a:t>4. Externe Bachelorarbeit?</a:t>
            </a:r>
          </a:p>
          <a:p>
            <a:pPr marL="0" indent="0">
              <a:buNone/>
            </a:pPr>
            <a:endParaRPr lang="de-DE" sz="1000" dirty="0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800" dirty="0"/>
              <a:t>Antrag auf externe Arbeit erfolgt nur </a:t>
            </a:r>
            <a:r>
              <a:rPr lang="de-DE" sz="1800" dirty="0">
                <a:solidFill>
                  <a:schemeClr val="accent2"/>
                </a:solidFill>
              </a:rPr>
              <a:t>online/per E-Mail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800" dirty="0"/>
              <a:t>Externer Kontakt soll hochqualifiziert sein! Professor*in oder etablierte*r Doktor*in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800" dirty="0"/>
              <a:t>Ein kurzer Text an Prof. Koch schreiben (1/2 – 1 Seite):</a:t>
            </a:r>
          </a:p>
          <a:p>
            <a:pPr marL="8829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800" u="sng" dirty="0"/>
              <a:t>Warum diese Arbeit und extern? </a:t>
            </a:r>
          </a:p>
          <a:p>
            <a:pPr marL="8829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800" u="sng" dirty="0"/>
              <a:t>Wie der/die Prüfer qualifiziert sind, Studierende beizubringen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de-DE" sz="1400" dirty="0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de-DE" sz="1400" dirty="0">
              <a:solidFill>
                <a:schemeClr val="accent1"/>
              </a:solidFill>
            </a:endParaRP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323BA625-8E47-3749-9C39-BB7EA5C26BB5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AE39804D-FBCA-462E-A8F4-7949458AD684}" type="datetime1">
              <a:rPr lang="de-DE" smtClean="0"/>
              <a:pPr/>
              <a:t>13.07.2023</a:t>
            </a:fld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12FB28F9-021D-2F4A-B19C-97C0BCC69B41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759437E-DD65-47AE-A718-65B9481C0A9E}" type="slidenum">
              <a:rPr lang="de-DE" smtClean="0"/>
              <a:pPr/>
              <a:t>8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563380A-02C3-944B-94EF-6B6B6F32FFE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159163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B8C2DCAD-FEA8-3741-B950-8FDF05C5049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96000" y="569344"/>
            <a:ext cx="4356622" cy="4245442"/>
          </a:xfrm>
        </p:spPr>
        <p:txBody>
          <a:bodyPr/>
          <a:lstStyle/>
          <a:p>
            <a:pPr marL="0" indent="0">
              <a:buNone/>
            </a:pPr>
            <a:r>
              <a:rPr lang="de-DE" sz="2400" dirty="0"/>
              <a:t>4. Externe Bachelorarbeit?</a:t>
            </a:r>
            <a:endParaRPr lang="de-DE" sz="2000" dirty="0"/>
          </a:p>
          <a:p>
            <a:pPr marL="0" indent="0">
              <a:lnSpc>
                <a:spcPct val="150000"/>
              </a:lnSpc>
              <a:buNone/>
            </a:pPr>
            <a:endParaRPr lang="de-DE" sz="2000" dirty="0">
              <a:solidFill>
                <a:schemeClr val="accent2"/>
              </a:solidFill>
            </a:endParaRP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323BA625-8E47-3749-9C39-BB7EA5C26BB5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AE39804D-FBCA-462E-A8F4-7949458AD684}" type="datetime1">
              <a:rPr lang="de-DE" smtClean="0"/>
              <a:pPr/>
              <a:t>13.07.2023</a:t>
            </a:fld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12FB28F9-021D-2F4A-B19C-97C0BCC69B41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759437E-DD65-47AE-A718-65B9481C0A9E}" type="slidenum">
              <a:rPr lang="de-DE" smtClean="0"/>
              <a:pPr/>
              <a:t>9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563380A-02C3-944B-94EF-6B6B6F32FFE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67FE01B5-F53B-D147-8426-F69A85DC5FEE}"/>
              </a:ext>
            </a:extLst>
          </p:cNvPr>
          <p:cNvSpPr/>
          <p:nvPr/>
        </p:nvSpPr>
        <p:spPr>
          <a:xfrm>
            <a:off x="503660" y="2114663"/>
            <a:ext cx="8136679" cy="11548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de-DE" sz="1600" b="1" dirty="0"/>
              <a:t>Ablauf: Externen Kontakt finden </a:t>
            </a:r>
            <a:r>
              <a:rPr lang="de-DE" sz="1600" b="1" dirty="0">
                <a:solidFill>
                  <a:srgbClr val="FF0000"/>
                </a:solidFill>
                <a:sym typeface="Wingdings" pitchFamily="2" charset="2"/>
              </a:rPr>
              <a:t> </a:t>
            </a:r>
            <a:r>
              <a:rPr lang="de-DE" sz="1600" b="1" dirty="0">
                <a:sym typeface="Wingdings" pitchFamily="2" charset="2"/>
              </a:rPr>
              <a:t>Erstprüfer am Department hier finden </a:t>
            </a:r>
            <a:r>
              <a:rPr lang="de-DE" sz="1600" b="1" dirty="0">
                <a:solidFill>
                  <a:srgbClr val="FF0000"/>
                </a:solidFill>
                <a:sym typeface="Wingdings" pitchFamily="2" charset="2"/>
              </a:rPr>
              <a:t> </a:t>
            </a:r>
            <a:r>
              <a:rPr lang="de-DE" sz="1600" b="1" dirty="0">
                <a:sym typeface="Wingdings" pitchFamily="2" charset="2"/>
              </a:rPr>
              <a:t>Antrag auf externe Arbeit bei Prof. Koch </a:t>
            </a:r>
            <a:r>
              <a:rPr lang="de-DE" sz="1600" b="1" dirty="0">
                <a:solidFill>
                  <a:srgbClr val="FF0000"/>
                </a:solidFill>
                <a:sym typeface="Wingdings" pitchFamily="2" charset="2"/>
              </a:rPr>
              <a:t> </a:t>
            </a:r>
            <a:r>
              <a:rPr lang="de-DE" sz="1600" b="1" dirty="0">
                <a:sym typeface="Wingdings" pitchFamily="2" charset="2"/>
              </a:rPr>
              <a:t>Anmeldung der Arbeit beim Prüfungsamt </a:t>
            </a:r>
            <a:r>
              <a:rPr lang="de-DE" sz="1600" b="1" dirty="0">
                <a:solidFill>
                  <a:srgbClr val="FF0000"/>
                </a:solidFill>
                <a:sym typeface="Wingdings" pitchFamily="2" charset="2"/>
              </a:rPr>
              <a:t></a:t>
            </a:r>
            <a:r>
              <a:rPr lang="de-DE" sz="1600" b="1" dirty="0">
                <a:sym typeface="Wingdings" pitchFamily="2" charset="2"/>
              </a:rPr>
              <a:t> Beginn  </a:t>
            </a:r>
            <a:endParaRPr lang="de-DE" sz="1600" b="1" dirty="0"/>
          </a:p>
        </p:txBody>
      </p:sp>
    </p:spTree>
    <p:extLst>
      <p:ext uri="{BB962C8B-B14F-4D97-AF65-F5344CB8AC3E}">
        <p14:creationId xmlns:p14="http://schemas.microsoft.com/office/powerpoint/2010/main" val="282476146"/>
      </p:ext>
    </p:extLst>
  </p:cSld>
  <p:clrMapOvr>
    <a:masterClrMapping/>
  </p:clrMapOvr>
</p:sld>
</file>

<file path=ppt/theme/theme1.xml><?xml version="1.0" encoding="utf-8"?>
<a:theme xmlns:a="http://schemas.openxmlformats.org/drawingml/2006/main" name="Titelfolienmaster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FAU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Inhaltsseite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FAU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ED30C54915D83248B4D2F0B6BD06E98D" ma:contentTypeVersion="5" ma:contentTypeDescription="Ein neues Dokument erstellen." ma:contentTypeScope="" ma:versionID="ce295603f6be28daefd49030d916fbe9">
  <xsd:schema xmlns:xsd="http://www.w3.org/2001/XMLSchema" xmlns:xs="http://www.w3.org/2001/XMLSchema" xmlns:p="http://schemas.microsoft.com/office/2006/metadata/properties" xmlns:ns3="605d1b0d-a759-406f-a480-e6f629271543" targetNamespace="http://schemas.microsoft.com/office/2006/metadata/properties" ma:root="true" ma:fieldsID="fa7a315cc42680c50c9f6cfeab0591a0" ns3:_="">
    <xsd:import namespace="605d1b0d-a759-406f-a480-e6f629271543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_activit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05d1b0d-a759-406f-a480-e6f62927154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_activity" ma:index="12" nillable="true" ma:displayName="_activity" ma:hidden="true" ma:internalName="_activity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605d1b0d-a759-406f-a480-e6f629271543" xsi:nil="true"/>
  </documentManagement>
</p:properties>
</file>

<file path=customXml/itemProps1.xml><?xml version="1.0" encoding="utf-8"?>
<ds:datastoreItem xmlns:ds="http://schemas.openxmlformats.org/officeDocument/2006/customXml" ds:itemID="{E1C8BE24-635E-4321-B0CE-FD951D15B64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1C49CA9-BF2C-44B7-A0CD-C4BDDFFECE4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05d1b0d-a759-406f-a480-e6f62927154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5B7F820E-460F-4857-8192-6539E9A9C0E2}">
  <ds:schemaRefs>
    <ds:schemaRef ds:uri="http://schemas.microsoft.com/office/2006/documentManagement/types"/>
    <ds:schemaRef ds:uri="http://schemas.microsoft.com/office/2006/metadata/properties"/>
    <ds:schemaRef ds:uri="http://purl.org/dc/terms/"/>
    <ds:schemaRef ds:uri="http://schemas.microsoft.com/office/infopath/2007/PartnerControls"/>
    <ds:schemaRef ds:uri="605d1b0d-a759-406f-a480-e6f629271543"/>
    <ds:schemaRef ds:uri="http://purl.org/dc/elements/1.1/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107</TotalTime>
  <Words>957</Words>
  <Application>Microsoft Office PowerPoint</Application>
  <PresentationFormat>On-screen Show (16:9)</PresentationFormat>
  <Paragraphs>184</Paragraphs>
  <Slides>22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26" baseType="lpstr">
      <vt:lpstr>Arial</vt:lpstr>
      <vt:lpstr>Calibri</vt:lpstr>
      <vt:lpstr>Titelfolienmaster</vt:lpstr>
      <vt:lpstr>Inhaltsseite</vt:lpstr>
      <vt:lpstr>How-To-Bachelorarbeit</vt:lpstr>
      <vt:lpstr>PowerPoint Presentation</vt:lpstr>
      <vt:lpstr>Allgemeine Infos + Planung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Tipps &amp; Tricks</vt:lpstr>
      <vt:lpstr>PowerPoint Presentation</vt:lpstr>
      <vt:lpstr>PowerPoint Presentation</vt:lpstr>
      <vt:lpstr>PowerPoint Presentation</vt:lpstr>
      <vt:lpstr>PowerPoint Presentation</vt:lpstr>
      <vt:lpstr>Während der Bachelorarbeit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Viel Erfolg!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FAU</dc:creator>
  <cp:lastModifiedBy>Jad Rifka</cp:lastModifiedBy>
  <cp:revision>329</cp:revision>
  <dcterms:created xsi:type="dcterms:W3CDTF">2014-02-08T08:57:37Z</dcterms:created>
  <dcterms:modified xsi:type="dcterms:W3CDTF">2023-07-13T13:17:02Z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0x010100ED30C54915D83248B4D2F0B6BD06E98D</vt:lpwstr>
  </property>
</Properties>
</file>